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F87"/>
    <a:srgbClr val="F2F2F2"/>
    <a:srgbClr val="396CB0"/>
    <a:srgbClr val="9BB8D3"/>
    <a:srgbClr val="A3CE33"/>
    <a:srgbClr val="ED3C43"/>
    <a:srgbClr val="136B77"/>
    <a:srgbClr val="ABBDFF"/>
    <a:srgbClr val="235B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96" d="100"/>
          <a:sy n="96" d="100"/>
        </p:scale>
        <p:origin x="25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BC44A6-A795-4CAE-BC9C-A8C885211306}" type="datetimeFigureOut">
              <a:rPr lang="en-GB" smtClean="0"/>
              <a:t>31/03/2021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3464264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BC44A6-A795-4CAE-BC9C-A8C885211306}" type="datetimeFigureOut">
              <a:rPr lang="en-GB" smtClean="0"/>
              <a:t>31/03/2021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3113260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BC44A6-A795-4CAE-BC9C-A8C885211306}" type="datetimeFigureOut">
              <a:rPr lang="en-GB" smtClean="0"/>
              <a:t>31/03/2021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280967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BC44A6-A795-4CAE-BC9C-A8C885211306}" type="datetimeFigureOut">
              <a:rPr lang="en-GB" smtClean="0"/>
              <a:t>31/03/2021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603717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BC44A6-A795-4CAE-BC9C-A8C885211306}" type="datetimeFigureOut">
              <a:rPr lang="en-GB" smtClean="0"/>
              <a:t>31/03/2021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878104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BC44A6-A795-4CAE-BC9C-A8C885211306}" type="datetimeFigureOut">
              <a:rPr lang="en-GB" smtClean="0"/>
              <a:t>31/03/2021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459016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C44A6-A795-4CAE-BC9C-A8C885211306}" type="datetimeFigureOut">
              <a:rPr lang="en-GB" smtClean="0"/>
              <a:t>31/03/2021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67542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BC44A6-A795-4CAE-BC9C-A8C885211306}" type="datetimeFigureOut">
              <a:rPr lang="en-GB" smtClean="0"/>
              <a:t>31/03/2021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129340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4BC44A6-A795-4CAE-BC9C-A8C885211306}" type="datetimeFigureOut">
              <a:rPr lang="en-GB" smtClean="0"/>
              <a:t>31/03/2021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2031052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BC44A6-A795-4CAE-BC9C-A8C885211306}" type="datetimeFigureOut">
              <a:rPr lang="en-GB" smtClean="0"/>
              <a:t>31/03/2021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4190205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BC44A6-A795-4CAE-BC9C-A8C885211306}" type="datetimeFigureOut">
              <a:rPr lang="en-GB" smtClean="0"/>
              <a:t>31/03/2021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FB51F5-36C5-4BF8-B9BF-91F8E3F694DD}" type="slidenum">
              <a:rPr lang="en-GB" smtClean="0"/>
              <a:t>‹#›</a:t>
            </a:fld>
            <a:endParaRPr lang="en-GB"/>
          </a:p>
        </p:txBody>
      </p:sp>
    </p:spTree>
    <p:extLst>
      <p:ext uri="{BB962C8B-B14F-4D97-AF65-F5344CB8AC3E}">
        <p14:creationId xmlns:p14="http://schemas.microsoft.com/office/powerpoint/2010/main" val="3648819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4BC44A6-A795-4CAE-BC9C-A8C885211306}" type="datetimeFigureOut">
              <a:rPr lang="en-GB" smtClean="0"/>
              <a:t>31/03/2021</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B6FB51F5-36C5-4BF8-B9BF-91F8E3F694DD}" type="slidenum">
              <a:rPr lang="en-GB" smtClean="0"/>
              <a:t>‹#›</a:t>
            </a:fld>
            <a:endParaRPr lang="en-GB"/>
          </a:p>
        </p:txBody>
      </p:sp>
    </p:spTree>
    <p:extLst>
      <p:ext uri="{BB962C8B-B14F-4D97-AF65-F5344CB8AC3E}">
        <p14:creationId xmlns:p14="http://schemas.microsoft.com/office/powerpoint/2010/main" val="124482955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79397E1E-0AA1-400B-AE4B-5FAE5B3C515E}"/>
              </a:ext>
            </a:extLst>
          </p:cNvPr>
          <p:cNvSpPr/>
          <p:nvPr/>
        </p:nvSpPr>
        <p:spPr>
          <a:xfrm>
            <a:off x="392710" y="7657012"/>
            <a:ext cx="6171272" cy="1004186"/>
          </a:xfrm>
          <a:prstGeom prst="rect">
            <a:avLst/>
          </a:prstGeom>
          <a:solidFill>
            <a:schemeClr val="bg1">
              <a:lumMod val="95000"/>
            </a:schemeClr>
          </a:solidFill>
        </p:spPr>
        <p:txBody>
          <a:bodyPr wrap="square">
            <a:spAutoFit/>
          </a:bodyPr>
          <a:lstStyle/>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44" name="Rectangle 43">
            <a:extLst>
              <a:ext uri="{FF2B5EF4-FFF2-40B4-BE49-F238E27FC236}">
                <a16:creationId xmlns:a16="http://schemas.microsoft.com/office/drawing/2014/main" id="{1ABE485C-EC24-4BA8-B1DE-FBB927FF8111}"/>
              </a:ext>
            </a:extLst>
          </p:cNvPr>
          <p:cNvSpPr/>
          <p:nvPr/>
        </p:nvSpPr>
        <p:spPr>
          <a:xfrm>
            <a:off x="3594703" y="5824309"/>
            <a:ext cx="2969279" cy="1695721"/>
          </a:xfrm>
          <a:prstGeom prst="rect">
            <a:avLst/>
          </a:prstGeom>
          <a:solidFill>
            <a:schemeClr val="bg1">
              <a:lumMod val="95000"/>
            </a:schemeClr>
          </a:solidFill>
        </p:spPr>
        <p:txBody>
          <a:bodyPr wrap="square">
            <a:spAutoFit/>
          </a:bodyPr>
          <a:lstStyle/>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43" name="Rectangle 42">
            <a:extLst>
              <a:ext uri="{FF2B5EF4-FFF2-40B4-BE49-F238E27FC236}">
                <a16:creationId xmlns:a16="http://schemas.microsoft.com/office/drawing/2014/main" id="{2B4088E3-8D97-40F3-92FC-089F6984C692}"/>
              </a:ext>
            </a:extLst>
          </p:cNvPr>
          <p:cNvSpPr/>
          <p:nvPr/>
        </p:nvSpPr>
        <p:spPr>
          <a:xfrm>
            <a:off x="382415" y="5835824"/>
            <a:ext cx="2993377" cy="1695721"/>
          </a:xfrm>
          <a:prstGeom prst="rect">
            <a:avLst/>
          </a:prstGeom>
          <a:solidFill>
            <a:schemeClr val="bg1">
              <a:lumMod val="95000"/>
            </a:schemeClr>
          </a:solidFill>
        </p:spPr>
        <p:txBody>
          <a:bodyPr wrap="square">
            <a:spAutoFit/>
          </a:bodyPr>
          <a:lstStyle/>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34" name="Rectangle 33"/>
          <p:cNvSpPr/>
          <p:nvPr/>
        </p:nvSpPr>
        <p:spPr>
          <a:xfrm>
            <a:off x="382146" y="3314854"/>
            <a:ext cx="6192016" cy="2387257"/>
          </a:xfrm>
          <a:prstGeom prst="rect">
            <a:avLst/>
          </a:prstGeom>
          <a:solidFill>
            <a:schemeClr val="bg1">
              <a:lumMod val="95000"/>
            </a:schemeClr>
          </a:solidFill>
        </p:spPr>
        <p:txBody>
          <a:bodyPr wrap="square">
            <a:spAutoFit/>
          </a:bodyPr>
          <a:lstStyle/>
          <a:p>
            <a:pPr>
              <a:lnSpc>
                <a:spcPct val="107000"/>
              </a:lnSpc>
            </a:pPr>
            <a:r>
              <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rPr>
              <a:t>COVID IMPACT</a:t>
            </a:r>
          </a:p>
          <a:p>
            <a:pPr>
              <a:lnSpc>
                <a:spcPct val="107000"/>
              </a:lnSpc>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a:lnSpc>
                <a:spcPct val="107000"/>
              </a:lnSpc>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a:p>
            <a:pPr lvl="0">
              <a:lnSpc>
                <a:spcPct val="107000"/>
              </a:lnSpc>
              <a:spcAft>
                <a:spcPts val="0"/>
              </a:spcAft>
            </a:pPr>
            <a:endPar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endParaRPr>
          </a:p>
        </p:txBody>
      </p:sp>
      <p:sp>
        <p:nvSpPr>
          <p:cNvPr id="6" name="Rectangle 2"/>
          <p:cNvSpPr>
            <a:spLocks noChangeArrowheads="1"/>
          </p:cNvSpPr>
          <p:nvPr/>
        </p:nvSpPr>
        <p:spPr bwMode="auto">
          <a:xfrm>
            <a:off x="-1714499" y="503080"/>
            <a:ext cx="24628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endParaRPr lang="en-GB" sz="2400"/>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6930"/>
            <a:ext cx="6923870" cy="1321074"/>
          </a:xfrm>
          <a:prstGeom prst="rect">
            <a:avLst/>
          </a:prstGeom>
        </p:spPr>
      </p:pic>
      <p:sp>
        <p:nvSpPr>
          <p:cNvPr id="22" name="Rectangle 21"/>
          <p:cNvSpPr/>
          <p:nvPr/>
        </p:nvSpPr>
        <p:spPr>
          <a:xfrm>
            <a:off x="3599475" y="1583904"/>
            <a:ext cx="2877790" cy="1597873"/>
          </a:xfrm>
          <a:prstGeom prst="rect">
            <a:avLst/>
          </a:prstGeom>
          <a:solidFill>
            <a:schemeClr val="bg1">
              <a:lumMod val="95000"/>
            </a:schemeClr>
          </a:solidFill>
        </p:spPr>
        <p:txBody>
          <a:bodyPr wrap="square">
            <a:spAutoFit/>
          </a:bodyPr>
          <a:lstStyle/>
          <a:p>
            <a:pPr>
              <a:lnSpc>
                <a:spcPct val="106000"/>
              </a:lnSpc>
              <a:spcAft>
                <a:spcPts val="800"/>
              </a:spcAft>
            </a:pPr>
            <a:r>
              <a:rPr lang="en-GB" sz="1400" b="1" dirty="0">
                <a:solidFill>
                  <a:srgbClr val="A3CE33"/>
                </a:solidFill>
                <a:latin typeface="Calibri" panose="020F0502020204030204" pitchFamily="34" charset="0"/>
                <a:ea typeface="Calibri" panose="020F0502020204030204" pitchFamily="34" charset="0"/>
                <a:cs typeface="Times New Roman" panose="02020603050405020304" pitchFamily="18" charset="0"/>
              </a:rPr>
              <a:t>WHAT DID WE DO? </a:t>
            </a:r>
          </a:p>
          <a:p>
            <a:pPr>
              <a:lnSpc>
                <a:spcPct val="106000"/>
              </a:lnSpc>
              <a:spcAft>
                <a:spcPts val="800"/>
              </a:spcAft>
            </a:pPr>
            <a:r>
              <a:rPr lang="en-GB" sz="1200" dirty="0">
                <a:latin typeface="+mj-lt"/>
                <a:ea typeface="Calibri" panose="020F0502020204030204" pitchFamily="34" charset="0"/>
                <a:cs typeface="Calibri" panose="020F0502020204030204" pitchFamily="34" charset="0"/>
              </a:rPr>
              <a:t>We spoke to 23 mothers during the first UK national lockdown as a result of the COVID-19 pandemic (July 2020). Parents completed an online survey followed by an interview over the phone, which was then analysed to identify key themes. </a:t>
            </a:r>
          </a:p>
        </p:txBody>
      </p:sp>
      <p:sp>
        <p:nvSpPr>
          <p:cNvPr id="7" name="Rectangle 3"/>
          <p:cNvSpPr>
            <a:spLocks noChangeArrowheads="1"/>
          </p:cNvSpPr>
          <p:nvPr/>
        </p:nvSpPr>
        <p:spPr bwMode="auto">
          <a:xfrm>
            <a:off x="79386" y="202113"/>
            <a:ext cx="3899229"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algn="ctr" defTabSz="1219170" eaLnBrk="0" fontAlgn="base" hangingPunct="0">
              <a:spcBef>
                <a:spcPct val="0"/>
              </a:spcBef>
              <a:spcAft>
                <a:spcPct val="0"/>
              </a:spcAft>
            </a:pPr>
            <a:r>
              <a:rPr lang="en-GB" altLang="en-US" sz="1600" b="1"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“We’ve been in lock down since he was born”</a:t>
            </a:r>
          </a:p>
          <a:p>
            <a:pPr algn="ctr" defTabSz="1219170" eaLnBrk="0" fontAlgn="base" hangingPunct="0">
              <a:spcBef>
                <a:spcPct val="0"/>
              </a:spcBef>
              <a:spcAft>
                <a:spcPct val="0"/>
              </a:spcAft>
            </a:pPr>
            <a:r>
              <a:rPr lang="en-GB" altLang="en-US" sz="1600" dirty="0">
                <a:solidFill>
                  <a:schemeClr val="bg1"/>
                </a:solidFill>
                <a:latin typeface="Calibri Light" panose="020F0302020204030204" pitchFamily="34" charset="0"/>
                <a:ea typeface="Calibri" panose="020F0502020204030204" pitchFamily="34" charset="0"/>
                <a:cs typeface="Calibri Light" panose="020F0302020204030204" pitchFamily="34" charset="0"/>
              </a:rPr>
              <a:t>IMAGINE ID Coronavirus Experiences Study</a:t>
            </a:r>
            <a:endParaRPr lang="en-GB" altLang="en-US" dirty="0">
              <a:solidFill>
                <a:schemeClr val="bg1"/>
              </a:solidFill>
              <a:latin typeface="Calibri Light" panose="020F0302020204030204" pitchFamily="34" charset="0"/>
              <a:cs typeface="Calibri Light" panose="020F0302020204030204" pitchFamily="34" charset="0"/>
            </a:endParaRPr>
          </a:p>
        </p:txBody>
      </p:sp>
      <p:pic>
        <p:nvPicPr>
          <p:cNvPr id="2053" name="Picture 5" descr="https://imagine-id.org/wp-content/uploads/2020/07/coronavirus-5107805_640.png"/>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rot="16200000">
            <a:off x="-572271" y="359216"/>
            <a:ext cx="1588281" cy="25806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67155" y="1583904"/>
            <a:ext cx="3008638" cy="1633909"/>
          </a:xfrm>
          <a:prstGeom prst="rect">
            <a:avLst/>
          </a:prstGeom>
          <a:solidFill>
            <a:schemeClr val="bg1">
              <a:lumMod val="95000"/>
            </a:schemeClr>
          </a:solidFill>
        </p:spPr>
        <p:txBody>
          <a:bodyPr wrap="square">
            <a:spAutoFit/>
          </a:bodyPr>
          <a:lstStyle/>
          <a:p>
            <a:pPr>
              <a:lnSpc>
                <a:spcPct val="106000"/>
              </a:lnSpc>
              <a:spcAft>
                <a:spcPts val="800"/>
              </a:spcAft>
            </a:pPr>
            <a:r>
              <a:rPr lang="en-GB" sz="1400" b="1" dirty="0">
                <a:solidFill>
                  <a:srgbClr val="ED3C43"/>
                </a:solidFill>
                <a:latin typeface="Calibri" panose="020F0502020204030204" pitchFamily="34" charset="0"/>
                <a:ea typeface="Calibri" panose="020F0502020204030204" pitchFamily="34" charset="0"/>
                <a:cs typeface="Times New Roman" panose="02020603050405020304" pitchFamily="18" charset="0"/>
              </a:rPr>
              <a:t>AIMS</a:t>
            </a:r>
          </a:p>
          <a:p>
            <a:pPr>
              <a:spcAft>
                <a:spcPts val="800"/>
              </a:spcAft>
            </a:pPr>
            <a:r>
              <a:rPr lang="en-GB" sz="1200" dirty="0">
                <a:latin typeface="Calibri Light" panose="020F0302020204030204" pitchFamily="34" charset="0"/>
                <a:ea typeface="Calibri" panose="020F0502020204030204" pitchFamily="34" charset="0"/>
                <a:cs typeface="Calibri Light" panose="020F0302020204030204" pitchFamily="34" charset="0"/>
              </a:rPr>
              <a:t>This study aimed to explore the experiences of parents of children with an Intellectual and Developmental Disability (IDD) and a rare genetic disorder during the COVID-19 pandemic.</a:t>
            </a:r>
            <a:endParaRPr lang="en-GB" sz="1000" dirty="0">
              <a:latin typeface="Calibri Light" panose="020F0302020204030204" pitchFamily="34" charset="0"/>
              <a:ea typeface="Calibri" panose="020F0502020204030204" pitchFamily="34" charset="0"/>
              <a:cs typeface="Calibri Light" panose="020F0302020204030204" pitchFamily="34" charset="0"/>
            </a:endParaRPr>
          </a:p>
          <a:p>
            <a:pPr>
              <a:spcAft>
                <a:spcPts val="800"/>
              </a:spcAft>
            </a:pPr>
            <a:endParaRPr lang="en-GB" sz="1200" dirty="0">
              <a:latin typeface="Calibri Light" panose="020F0302020204030204" pitchFamily="34" charset="0"/>
              <a:ea typeface="Calibri" panose="020F0502020204030204" pitchFamily="34" charset="0"/>
              <a:cs typeface="Calibri Light" panose="020F0302020204030204" pitchFamily="34" charset="0"/>
            </a:endParaRPr>
          </a:p>
        </p:txBody>
      </p:sp>
      <p:pic>
        <p:nvPicPr>
          <p:cNvPr id="2050" name="Picture 2" descr="https://imagine-id.org/wp-content/themes/imagine/images/logo.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8512" y="8731477"/>
            <a:ext cx="1691058" cy="320463"/>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395544" y="5932162"/>
            <a:ext cx="1997983" cy="322845"/>
          </a:xfrm>
          <a:prstGeom prst="rect">
            <a:avLst/>
          </a:prstGeom>
        </p:spPr>
        <p:txBody>
          <a:bodyPr wrap="none">
            <a:spAutoFit/>
          </a:bodyPr>
          <a:lstStyle/>
          <a:p>
            <a:pPr lvl="0">
              <a:lnSpc>
                <a:spcPct val="107000"/>
              </a:lnSpc>
              <a:spcAft>
                <a:spcPts val="0"/>
              </a:spcAft>
            </a:pPr>
            <a:r>
              <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rPr>
              <a:t>PARENT MENTAL HEALTH </a:t>
            </a:r>
          </a:p>
        </p:txBody>
      </p:sp>
      <p:pic>
        <p:nvPicPr>
          <p:cNvPr id="26" name="Picture 25" descr="https://imagine-id.org/wp-content/uploads/2020/07/coronavirus-5107805_640.png"/>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rot="5400000">
            <a:off x="5634668" y="2361518"/>
            <a:ext cx="1828128" cy="2612263"/>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p:cNvSpPr/>
          <p:nvPr/>
        </p:nvSpPr>
        <p:spPr>
          <a:xfrm>
            <a:off x="3657424" y="5854386"/>
            <a:ext cx="1578621" cy="322845"/>
          </a:xfrm>
          <a:prstGeom prst="rect">
            <a:avLst/>
          </a:prstGeom>
        </p:spPr>
        <p:txBody>
          <a:bodyPr wrap="square">
            <a:spAutoFit/>
          </a:bodyPr>
          <a:lstStyle/>
          <a:p>
            <a:pPr lvl="0">
              <a:lnSpc>
                <a:spcPct val="107000"/>
              </a:lnSpc>
              <a:spcAft>
                <a:spcPts val="0"/>
              </a:spcAft>
            </a:pPr>
            <a:r>
              <a:rPr lang="en-GB" sz="1400" b="1" dirty="0">
                <a:solidFill>
                  <a:srgbClr val="396CB0"/>
                </a:solidFill>
                <a:latin typeface="Calibri Light" panose="020F0302020204030204" pitchFamily="34" charset="0"/>
                <a:ea typeface="Times New Roman" panose="02020603050405020304" pitchFamily="18" charset="0"/>
                <a:cs typeface="Calibri Light" panose="020F0302020204030204" pitchFamily="34" charset="0"/>
              </a:rPr>
              <a:t>CHILD WORRIES</a:t>
            </a:r>
          </a:p>
        </p:txBody>
      </p:sp>
      <p:sp>
        <p:nvSpPr>
          <p:cNvPr id="31" name="Rectangle 30"/>
          <p:cNvSpPr/>
          <p:nvPr/>
        </p:nvSpPr>
        <p:spPr>
          <a:xfrm>
            <a:off x="4464583" y="6192899"/>
            <a:ext cx="1911603" cy="1269322"/>
          </a:xfrm>
          <a:prstGeom prst="rect">
            <a:avLst/>
          </a:prstGeom>
        </p:spPr>
        <p:txBody>
          <a:bodyPr wrap="square">
            <a:spAutoFit/>
          </a:bodyPr>
          <a:lstStyle/>
          <a:p>
            <a:pPr lvl="0">
              <a:lnSpc>
                <a:spcPct val="107000"/>
              </a:lnSpc>
              <a:spcAft>
                <a:spcPts val="0"/>
              </a:spcAft>
            </a:pPr>
            <a:r>
              <a:rPr lang="en-GB" sz="1200" dirty="0">
                <a:latin typeface="Calibri Light" panose="020F0302020204030204" pitchFamily="34" charset="0"/>
                <a:ea typeface="Calibri" panose="020F0502020204030204" pitchFamily="34" charset="0"/>
                <a:cs typeface="Calibri Light" panose="020F0302020204030204" pitchFamily="34" charset="0"/>
              </a:rPr>
              <a:t>of children were reported to be worried about getting infected with COVID-19</a:t>
            </a:r>
          </a:p>
          <a:p>
            <a:pPr lvl="0">
              <a:lnSpc>
                <a:spcPct val="107000"/>
              </a:lnSpc>
              <a:spcAft>
                <a:spcPts val="0"/>
              </a:spcAft>
            </a:pPr>
            <a:endParaRPr lang="en-GB" sz="1200" dirty="0">
              <a:latin typeface="Calibri Light" panose="020F0302020204030204" pitchFamily="34" charset="0"/>
              <a:ea typeface="Calibri" panose="020F0502020204030204" pitchFamily="34" charset="0"/>
              <a:cs typeface="Calibri Light" panose="020F0302020204030204" pitchFamily="34" charset="0"/>
            </a:endParaRPr>
          </a:p>
          <a:p>
            <a:pPr lvl="0">
              <a:lnSpc>
                <a:spcPct val="107000"/>
              </a:lnSpc>
              <a:spcAft>
                <a:spcPts val="0"/>
              </a:spcAft>
            </a:pPr>
            <a:r>
              <a:rPr lang="en-GB" sz="1200" dirty="0">
                <a:latin typeface="Calibri Light" panose="020F0302020204030204" pitchFamily="34" charset="0"/>
                <a:ea typeface="Calibri" panose="020F0502020204030204" pitchFamily="34" charset="0"/>
                <a:cs typeface="Calibri Light" panose="020F0302020204030204" pitchFamily="34" charset="0"/>
              </a:rPr>
              <a:t>were concerned about their physical health</a:t>
            </a:r>
          </a:p>
        </p:txBody>
      </p:sp>
      <p:sp>
        <p:nvSpPr>
          <p:cNvPr id="32" name="Rectangle 31"/>
          <p:cNvSpPr/>
          <p:nvPr/>
        </p:nvSpPr>
        <p:spPr>
          <a:xfrm>
            <a:off x="1293340" y="6469079"/>
            <a:ext cx="1513540" cy="676467"/>
          </a:xfrm>
          <a:prstGeom prst="rect">
            <a:avLst/>
          </a:prstGeom>
        </p:spPr>
        <p:txBody>
          <a:bodyPr wrap="square">
            <a:spAutoFit/>
          </a:bodyPr>
          <a:lstStyle/>
          <a:p>
            <a:pPr lvl="0">
              <a:lnSpc>
                <a:spcPct val="107000"/>
              </a:lnSpc>
              <a:spcAft>
                <a:spcPts val="0"/>
              </a:spcAft>
            </a:pPr>
            <a:r>
              <a:rPr lang="en-GB" sz="1200" dirty="0">
                <a:latin typeface="Calibri Light" panose="020F0302020204030204" pitchFamily="34" charset="0"/>
                <a:ea typeface="Times New Roman" panose="02020603050405020304" pitchFamily="18" charset="0"/>
                <a:cs typeface="Calibri Light" panose="020F0302020204030204" pitchFamily="34" charset="0"/>
              </a:rPr>
              <a:t>A quarter of parents reported anxiety symptoms </a:t>
            </a:r>
          </a:p>
        </p:txBody>
      </p:sp>
      <p:sp>
        <p:nvSpPr>
          <p:cNvPr id="33" name="Rectangle 32"/>
          <p:cNvSpPr/>
          <p:nvPr/>
        </p:nvSpPr>
        <p:spPr>
          <a:xfrm>
            <a:off x="4393101" y="3626226"/>
            <a:ext cx="1844118" cy="874085"/>
          </a:xfrm>
          <a:prstGeom prst="rect">
            <a:avLst/>
          </a:prstGeom>
        </p:spPr>
        <p:txBody>
          <a:bodyPr wrap="square">
            <a:spAutoFit/>
          </a:bodyPr>
          <a:lstStyle/>
          <a:p>
            <a:pPr lvl="0">
              <a:lnSpc>
                <a:spcPct val="107000"/>
              </a:lnSpc>
              <a:spcAft>
                <a:spcPts val="0"/>
              </a:spcAft>
            </a:pPr>
            <a:r>
              <a:rPr lang="en-GB" sz="1200" dirty="0">
                <a:latin typeface="Calibri Light" panose="020F0302020204030204" pitchFamily="34" charset="0"/>
                <a:ea typeface="Times New Roman" panose="02020603050405020304" pitchFamily="18" charset="0"/>
                <a:cs typeface="Calibri Light" panose="020F0302020204030204" pitchFamily="34" charset="0"/>
              </a:rPr>
              <a:t>87% reported that restrictions on leaving home had been stressful for their child</a:t>
            </a:r>
          </a:p>
        </p:txBody>
      </p:sp>
      <p:sp>
        <p:nvSpPr>
          <p:cNvPr id="37" name="Rectangle 36"/>
          <p:cNvSpPr/>
          <p:nvPr/>
        </p:nvSpPr>
        <p:spPr>
          <a:xfrm>
            <a:off x="391293" y="7694575"/>
            <a:ext cx="4325919" cy="312650"/>
          </a:xfrm>
          <a:prstGeom prst="rect">
            <a:avLst/>
          </a:prstGeom>
        </p:spPr>
        <p:txBody>
          <a:bodyPr wrap="square">
            <a:spAutoFit/>
          </a:bodyPr>
          <a:lstStyle/>
          <a:p>
            <a:pPr lvl="0">
              <a:lnSpc>
                <a:spcPct val="107000"/>
              </a:lnSpc>
              <a:spcAft>
                <a:spcPts val="0"/>
              </a:spcAft>
            </a:pPr>
            <a:r>
              <a:rPr lang="en-GB" sz="1400" b="1" dirty="0">
                <a:solidFill>
                  <a:srgbClr val="396CB0"/>
                </a:solidFill>
                <a:latin typeface="Calibri Light" panose="020F0302020204030204" pitchFamily="34" charset="0"/>
                <a:ea typeface="Calibri" panose="020F0502020204030204" pitchFamily="34" charset="0"/>
                <a:cs typeface="Calibri Light" panose="020F0302020204030204" pitchFamily="34" charset="0"/>
              </a:rPr>
              <a:t>UNEXPECTED POSITIVES</a:t>
            </a:r>
          </a:p>
        </p:txBody>
      </p:sp>
      <p:pic>
        <p:nvPicPr>
          <p:cNvPr id="1026" name="Picture 2">
            <a:extLst>
              <a:ext uri="{FF2B5EF4-FFF2-40B4-BE49-F238E27FC236}">
                <a16:creationId xmlns:a16="http://schemas.microsoft.com/office/drawing/2014/main" id="{39048435-B36B-4D6F-98FC-1B2E093D0A53}"/>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756571" y="7456156"/>
            <a:ext cx="1883526" cy="1828129"/>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7DB94F8E-C79C-451D-8D9E-EC8064FF8A13}"/>
              </a:ext>
            </a:extLst>
          </p:cNvPr>
          <p:cNvSpPr txBox="1"/>
          <p:nvPr/>
        </p:nvSpPr>
        <p:spPr>
          <a:xfrm>
            <a:off x="1221451" y="3891219"/>
            <a:ext cx="1897100" cy="478849"/>
          </a:xfrm>
          <a:prstGeom prst="rect">
            <a:avLst/>
          </a:prstGeom>
          <a:noFill/>
        </p:spPr>
        <p:txBody>
          <a:bodyPr wrap="square">
            <a:spAutoFit/>
          </a:bodyPr>
          <a:lstStyle/>
          <a:p>
            <a:pPr lvl="0">
              <a:lnSpc>
                <a:spcPct val="107000"/>
              </a:lnSpc>
              <a:spcAft>
                <a:spcPts val="0"/>
              </a:spcAft>
            </a:pPr>
            <a:r>
              <a:rPr lang="en-GB" sz="1200" dirty="0">
                <a:latin typeface="Calibri Light" panose="020F0302020204030204" pitchFamily="34" charset="0"/>
                <a:ea typeface="Times New Roman" panose="02020603050405020304" pitchFamily="18" charset="0"/>
                <a:cs typeface="Calibri Light" panose="020F0302020204030204" pitchFamily="34" charset="0"/>
              </a:rPr>
              <a:t>of families were shielding</a:t>
            </a:r>
          </a:p>
          <a:p>
            <a:pPr lvl="0">
              <a:lnSpc>
                <a:spcPct val="107000"/>
              </a:lnSpc>
              <a:spcAft>
                <a:spcPts val="0"/>
              </a:spcAft>
            </a:pPr>
            <a:endParaRPr lang="en-GB" sz="1200" dirty="0">
              <a:latin typeface="Calibri Light" panose="020F0302020204030204" pitchFamily="34" charset="0"/>
              <a:ea typeface="Calibri" panose="020F0502020204030204" pitchFamily="34" charset="0"/>
              <a:cs typeface="Calibri Light" panose="020F0302020204030204" pitchFamily="34" charset="0"/>
            </a:endParaRPr>
          </a:p>
        </p:txBody>
      </p:sp>
      <p:pic>
        <p:nvPicPr>
          <p:cNvPr id="51" name="Picture 50" descr="Shape, circle&#10;&#10;Description automatically generated">
            <a:extLst>
              <a:ext uri="{FF2B5EF4-FFF2-40B4-BE49-F238E27FC236}">
                <a16:creationId xmlns:a16="http://schemas.microsoft.com/office/drawing/2014/main" id="{D9E2E88C-C5EB-49AD-89F0-63CF6DE42515}"/>
              </a:ext>
            </a:extLst>
          </p:cNvPr>
          <p:cNvPicPr>
            <a:picLocks noChangeAspect="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91262" y="3644084"/>
            <a:ext cx="709202" cy="835804"/>
          </a:xfrm>
          <a:prstGeom prst="rect">
            <a:avLst/>
          </a:prstGeom>
        </p:spPr>
      </p:pic>
      <p:sp>
        <p:nvSpPr>
          <p:cNvPr id="41" name="TextBox 40"/>
          <p:cNvSpPr txBox="1"/>
          <p:nvPr/>
        </p:nvSpPr>
        <p:spPr>
          <a:xfrm>
            <a:off x="555563" y="3832647"/>
            <a:ext cx="709202" cy="371634"/>
          </a:xfrm>
          <a:prstGeom prst="rect">
            <a:avLst/>
          </a:prstGeom>
          <a:noFill/>
        </p:spPr>
        <p:txBody>
          <a:bodyPr wrap="square" rtlCol="0">
            <a:spAutoFit/>
          </a:bodyPr>
          <a:lstStyle/>
          <a:p>
            <a:r>
              <a:rPr lang="en-GB" b="1" dirty="0">
                <a:solidFill>
                  <a:schemeClr val="bg1"/>
                </a:solidFill>
              </a:rPr>
              <a:t>25%</a:t>
            </a:r>
          </a:p>
        </p:txBody>
      </p:sp>
      <p:pic>
        <p:nvPicPr>
          <p:cNvPr id="59" name="Picture 58" descr="A picture containing black&#10;&#10;Description automatically generated">
            <a:extLst>
              <a:ext uri="{FF2B5EF4-FFF2-40B4-BE49-F238E27FC236}">
                <a16:creationId xmlns:a16="http://schemas.microsoft.com/office/drawing/2014/main" id="{AC639640-2C9A-4893-A2F6-20F33C00D9DC}"/>
              </a:ext>
            </a:extLst>
          </p:cNvPr>
          <p:cNvPicPr>
            <a:picLocks noChangeAspect="1"/>
          </p:cNvPicPr>
          <p:nvPr/>
        </p:nvPicPr>
        <p:blipFill>
          <a:blip r:embed="rId8" cstate="print">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347031" y="4743623"/>
            <a:ext cx="1035763" cy="726406"/>
          </a:xfrm>
          <a:prstGeom prst="rect">
            <a:avLst/>
          </a:prstGeom>
        </p:spPr>
      </p:pic>
      <p:pic>
        <p:nvPicPr>
          <p:cNvPr id="65" name="Picture 64" descr="Shape&#10;&#10;Description automatically generated with low confidence">
            <a:extLst>
              <a:ext uri="{FF2B5EF4-FFF2-40B4-BE49-F238E27FC236}">
                <a16:creationId xmlns:a16="http://schemas.microsoft.com/office/drawing/2014/main" id="{4324378B-88FD-41A4-8435-F75D8423C22D}"/>
              </a:ext>
            </a:extLst>
          </p:cNvPr>
          <p:cNvPicPr>
            <a:picLocks noChangeAspect="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flipH="1">
            <a:off x="3343934" y="3516663"/>
            <a:ext cx="1016019" cy="1016019"/>
          </a:xfrm>
          <a:prstGeom prst="rect">
            <a:avLst/>
          </a:prstGeom>
        </p:spPr>
      </p:pic>
      <p:sp>
        <p:nvSpPr>
          <p:cNvPr id="70" name="TextBox 69">
            <a:extLst>
              <a:ext uri="{FF2B5EF4-FFF2-40B4-BE49-F238E27FC236}">
                <a16:creationId xmlns:a16="http://schemas.microsoft.com/office/drawing/2014/main" id="{5A2DCDD8-1260-4216-B326-6C30E4BA084D}"/>
              </a:ext>
            </a:extLst>
          </p:cNvPr>
          <p:cNvSpPr txBox="1"/>
          <p:nvPr/>
        </p:nvSpPr>
        <p:spPr>
          <a:xfrm>
            <a:off x="3569189" y="3808470"/>
            <a:ext cx="709202" cy="371634"/>
          </a:xfrm>
          <a:prstGeom prst="rect">
            <a:avLst/>
          </a:prstGeom>
          <a:noFill/>
        </p:spPr>
        <p:txBody>
          <a:bodyPr wrap="square" rtlCol="0">
            <a:spAutoFit/>
          </a:bodyPr>
          <a:lstStyle/>
          <a:p>
            <a:r>
              <a:rPr lang="en-GB" b="1" dirty="0">
                <a:solidFill>
                  <a:schemeClr val="bg1"/>
                </a:solidFill>
              </a:rPr>
              <a:t>87%</a:t>
            </a:r>
          </a:p>
        </p:txBody>
      </p:sp>
      <p:pic>
        <p:nvPicPr>
          <p:cNvPr id="67" name="Picture 66" descr="Shape&#10;&#10;Description automatically generated with low confidence">
            <a:extLst>
              <a:ext uri="{FF2B5EF4-FFF2-40B4-BE49-F238E27FC236}">
                <a16:creationId xmlns:a16="http://schemas.microsoft.com/office/drawing/2014/main" id="{200FB437-B616-4D21-810D-3758132C2BA1}"/>
              </a:ext>
            </a:extLst>
          </p:cNvPr>
          <p:cNvPicPr>
            <a:picLocks noChangeAspect="1"/>
          </p:cNvPicPr>
          <p:nvPr/>
        </p:nvPicPr>
        <p:blipFill>
          <a:blip r:embed="rId10" cstate="print">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42312" y="4576218"/>
            <a:ext cx="951058" cy="951058"/>
          </a:xfrm>
          <a:prstGeom prst="rect">
            <a:avLst/>
          </a:prstGeom>
        </p:spPr>
      </p:pic>
      <p:sp>
        <p:nvSpPr>
          <p:cNvPr id="64" name="TextBox 63">
            <a:extLst>
              <a:ext uri="{FF2B5EF4-FFF2-40B4-BE49-F238E27FC236}">
                <a16:creationId xmlns:a16="http://schemas.microsoft.com/office/drawing/2014/main" id="{35FDA3AD-738A-4319-9E7C-10316C7021C3}"/>
              </a:ext>
            </a:extLst>
          </p:cNvPr>
          <p:cNvSpPr txBox="1"/>
          <p:nvPr/>
        </p:nvSpPr>
        <p:spPr>
          <a:xfrm>
            <a:off x="579381" y="4999502"/>
            <a:ext cx="494654" cy="369332"/>
          </a:xfrm>
          <a:prstGeom prst="rect">
            <a:avLst/>
          </a:prstGeom>
          <a:solidFill>
            <a:srgbClr val="F2F2F2"/>
          </a:solidFill>
        </p:spPr>
        <p:txBody>
          <a:bodyPr wrap="square" lIns="0" rIns="0" rtlCol="0">
            <a:spAutoFit/>
          </a:bodyPr>
          <a:lstStyle/>
          <a:p>
            <a:pPr algn="ctr"/>
            <a:r>
              <a:rPr lang="en-GB" b="1" dirty="0">
                <a:solidFill>
                  <a:srgbClr val="004F87"/>
                </a:solidFill>
              </a:rPr>
              <a:t>83%</a:t>
            </a:r>
          </a:p>
        </p:txBody>
      </p:sp>
      <p:sp>
        <p:nvSpPr>
          <p:cNvPr id="75" name="TextBox 74">
            <a:extLst>
              <a:ext uri="{FF2B5EF4-FFF2-40B4-BE49-F238E27FC236}">
                <a16:creationId xmlns:a16="http://schemas.microsoft.com/office/drawing/2014/main" id="{774AF1C5-B7FD-4377-8FF0-D8D91CDCB775}"/>
              </a:ext>
            </a:extLst>
          </p:cNvPr>
          <p:cNvSpPr txBox="1"/>
          <p:nvPr/>
        </p:nvSpPr>
        <p:spPr>
          <a:xfrm>
            <a:off x="4393101" y="4742411"/>
            <a:ext cx="1918787" cy="478849"/>
          </a:xfrm>
          <a:prstGeom prst="rect">
            <a:avLst/>
          </a:prstGeom>
          <a:noFill/>
        </p:spPr>
        <p:txBody>
          <a:bodyPr wrap="square">
            <a:spAutoFit/>
          </a:bodyPr>
          <a:lstStyle/>
          <a:p>
            <a:pPr lvl="0">
              <a:lnSpc>
                <a:spcPct val="107000"/>
              </a:lnSpc>
              <a:spcAft>
                <a:spcPts val="0"/>
              </a:spcAft>
            </a:pPr>
            <a:r>
              <a:rPr lang="en-GB" sz="1200" dirty="0">
                <a:latin typeface="Calibri Light" panose="020F0302020204030204" pitchFamily="34" charset="0"/>
                <a:ea typeface="Times New Roman" panose="02020603050405020304" pitchFamily="18" charset="0"/>
                <a:cs typeface="Calibri Light" panose="020F0302020204030204" pitchFamily="34" charset="0"/>
              </a:rPr>
              <a:t>reported that their child’s school had been closed </a:t>
            </a:r>
            <a:endParaRPr lang="en-GB" sz="1200" dirty="0">
              <a:latin typeface="Calibri Light" panose="020F0302020204030204" pitchFamily="34" charset="0"/>
              <a:ea typeface="Calibri" panose="020F0502020204030204" pitchFamily="34" charset="0"/>
              <a:cs typeface="Calibri Light" panose="020F0302020204030204" pitchFamily="34" charset="0"/>
            </a:endParaRPr>
          </a:p>
        </p:txBody>
      </p:sp>
      <p:sp>
        <p:nvSpPr>
          <p:cNvPr id="76" name="TextBox 75">
            <a:extLst>
              <a:ext uri="{FF2B5EF4-FFF2-40B4-BE49-F238E27FC236}">
                <a16:creationId xmlns:a16="http://schemas.microsoft.com/office/drawing/2014/main" id="{19EF7737-B1D1-451C-9844-47993F49293C}"/>
              </a:ext>
            </a:extLst>
          </p:cNvPr>
          <p:cNvSpPr txBox="1"/>
          <p:nvPr/>
        </p:nvSpPr>
        <p:spPr>
          <a:xfrm>
            <a:off x="1246405" y="4545255"/>
            <a:ext cx="2180700" cy="874085"/>
          </a:xfrm>
          <a:prstGeom prst="rect">
            <a:avLst/>
          </a:prstGeom>
          <a:noFill/>
        </p:spPr>
        <p:txBody>
          <a:bodyPr wrap="square">
            <a:spAutoFit/>
          </a:bodyPr>
          <a:lstStyle/>
          <a:p>
            <a:pPr lvl="0">
              <a:lnSpc>
                <a:spcPct val="107000"/>
              </a:lnSpc>
              <a:spcAft>
                <a:spcPts val="0"/>
              </a:spcAft>
            </a:pPr>
            <a:endParaRPr lang="en-GB" sz="1200" dirty="0">
              <a:latin typeface="Calibri Light" panose="020F0302020204030204" pitchFamily="34" charset="0"/>
              <a:ea typeface="Calibri" panose="020F0502020204030204" pitchFamily="34" charset="0"/>
              <a:cs typeface="Calibri Light" panose="020F0302020204030204" pitchFamily="34" charset="0"/>
            </a:endParaRPr>
          </a:p>
          <a:p>
            <a:pPr>
              <a:lnSpc>
                <a:spcPct val="107000"/>
              </a:lnSpc>
            </a:pPr>
            <a:r>
              <a:rPr lang="en-GB" sz="1200" dirty="0">
                <a:latin typeface="Calibri Light" panose="020F0302020204030204" pitchFamily="34" charset="0"/>
                <a:ea typeface="Times New Roman" panose="02020603050405020304" pitchFamily="18" charset="0"/>
                <a:cs typeface="Calibri Light" panose="020F0302020204030204" pitchFamily="34" charset="0"/>
              </a:rPr>
              <a:t>reported the family had difficulty following the government recommendations</a:t>
            </a:r>
            <a:endParaRPr lang="en-GB" sz="1200" dirty="0">
              <a:latin typeface="Calibri Light" panose="020F0302020204030204" pitchFamily="34" charset="0"/>
              <a:ea typeface="Calibri" panose="020F0502020204030204" pitchFamily="34" charset="0"/>
              <a:cs typeface="Calibri Light" panose="020F0302020204030204" pitchFamily="34" charset="0"/>
            </a:endParaRPr>
          </a:p>
        </p:txBody>
      </p:sp>
      <p:pic>
        <p:nvPicPr>
          <p:cNvPr id="77" name="Picture 5" descr="https://imagine-id.org/wp-content/uploads/2020/07/coronavirus-5107805_640.png">
            <a:extLst>
              <a:ext uri="{FF2B5EF4-FFF2-40B4-BE49-F238E27FC236}">
                <a16:creationId xmlns:a16="http://schemas.microsoft.com/office/drawing/2014/main" id="{CEEDDE8E-3268-4771-ACBA-A0E8F2489C28}"/>
              </a:ext>
            </a:extLst>
          </p:cNvPr>
          <p:cNvPicPr>
            <a:picLocks noChangeAspect="1" noChangeArrowheads="1"/>
          </p:cNvPicPr>
          <p:nvPr/>
        </p:nvPicPr>
        <p:blipFill rotWithShape="1">
          <a:blip r:embed="rId11" cstate="hqprint">
            <a:extLst>
              <a:ext uri="{28A0092B-C50C-407E-A947-70E740481C1C}">
                <a14:useLocalDpi xmlns:a14="http://schemas.microsoft.com/office/drawing/2010/main"/>
              </a:ext>
            </a:extLst>
          </a:blip>
          <a:srcRect/>
          <a:stretch/>
        </p:blipFill>
        <p:spPr bwMode="auto">
          <a:xfrm rot="10800000">
            <a:off x="3637264" y="5935673"/>
            <a:ext cx="724781" cy="1196937"/>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a:extLst>
              <a:ext uri="{FF2B5EF4-FFF2-40B4-BE49-F238E27FC236}">
                <a16:creationId xmlns:a16="http://schemas.microsoft.com/office/drawing/2014/main" id="{006B9B6B-E115-4EFF-B82B-8AC869CE86B2}"/>
              </a:ext>
            </a:extLst>
          </p:cNvPr>
          <p:cNvSpPr txBox="1"/>
          <p:nvPr/>
        </p:nvSpPr>
        <p:spPr>
          <a:xfrm>
            <a:off x="3769682" y="6341489"/>
            <a:ext cx="709202" cy="371634"/>
          </a:xfrm>
          <a:prstGeom prst="rect">
            <a:avLst/>
          </a:prstGeom>
          <a:noFill/>
        </p:spPr>
        <p:txBody>
          <a:bodyPr wrap="square" rtlCol="0">
            <a:spAutoFit/>
          </a:bodyPr>
          <a:lstStyle/>
          <a:p>
            <a:r>
              <a:rPr lang="en-GB" b="1" dirty="0">
                <a:solidFill>
                  <a:schemeClr val="bg1"/>
                </a:solidFill>
              </a:rPr>
              <a:t>65%</a:t>
            </a:r>
          </a:p>
        </p:txBody>
      </p:sp>
      <p:sp>
        <p:nvSpPr>
          <p:cNvPr id="74" name="Cross 73">
            <a:extLst>
              <a:ext uri="{FF2B5EF4-FFF2-40B4-BE49-F238E27FC236}">
                <a16:creationId xmlns:a16="http://schemas.microsoft.com/office/drawing/2014/main" id="{71090E2B-2C71-44C2-905E-B6725F0FAFB1}"/>
              </a:ext>
            </a:extLst>
          </p:cNvPr>
          <p:cNvSpPr/>
          <p:nvPr/>
        </p:nvSpPr>
        <p:spPr>
          <a:xfrm>
            <a:off x="3760885" y="6903081"/>
            <a:ext cx="552793" cy="543920"/>
          </a:xfrm>
          <a:prstGeom prst="plus">
            <a:avLst/>
          </a:prstGeom>
          <a:solidFill>
            <a:srgbClr val="004F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extBox 81">
            <a:extLst>
              <a:ext uri="{FF2B5EF4-FFF2-40B4-BE49-F238E27FC236}">
                <a16:creationId xmlns:a16="http://schemas.microsoft.com/office/drawing/2014/main" id="{382095C9-B2C9-4F8D-ACA3-9DECF5EDB58C}"/>
              </a:ext>
            </a:extLst>
          </p:cNvPr>
          <p:cNvSpPr txBox="1"/>
          <p:nvPr/>
        </p:nvSpPr>
        <p:spPr>
          <a:xfrm>
            <a:off x="3769682" y="6987034"/>
            <a:ext cx="709202" cy="371634"/>
          </a:xfrm>
          <a:prstGeom prst="rect">
            <a:avLst/>
          </a:prstGeom>
          <a:noFill/>
        </p:spPr>
        <p:txBody>
          <a:bodyPr wrap="square" rtlCol="0">
            <a:spAutoFit/>
          </a:bodyPr>
          <a:lstStyle/>
          <a:p>
            <a:r>
              <a:rPr lang="en-GB" b="1" dirty="0">
                <a:solidFill>
                  <a:schemeClr val="bg1"/>
                </a:solidFill>
              </a:rPr>
              <a:t>35%</a:t>
            </a:r>
          </a:p>
        </p:txBody>
      </p:sp>
      <p:sp>
        <p:nvSpPr>
          <p:cNvPr id="79" name="Rectangle 78">
            <a:extLst>
              <a:ext uri="{FF2B5EF4-FFF2-40B4-BE49-F238E27FC236}">
                <a16:creationId xmlns:a16="http://schemas.microsoft.com/office/drawing/2014/main" id="{7D988A4C-1247-4F93-99C8-87C1143BA9E3}"/>
              </a:ext>
            </a:extLst>
          </p:cNvPr>
          <p:cNvSpPr/>
          <p:nvPr/>
        </p:nvSpPr>
        <p:spPr>
          <a:xfrm rot="17245280">
            <a:off x="3629667" y="4828759"/>
            <a:ext cx="128963" cy="311789"/>
          </a:xfrm>
          <a:prstGeom prst="rect">
            <a:avLst/>
          </a:prstGeom>
          <a:solidFill>
            <a:srgbClr val="004F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B687E358-98E4-40AD-943E-B1C617468D5C}"/>
              </a:ext>
            </a:extLst>
          </p:cNvPr>
          <p:cNvSpPr/>
          <p:nvPr/>
        </p:nvSpPr>
        <p:spPr>
          <a:xfrm rot="14807848">
            <a:off x="3779541" y="4758287"/>
            <a:ext cx="128963" cy="311789"/>
          </a:xfrm>
          <a:prstGeom prst="rect">
            <a:avLst/>
          </a:prstGeom>
          <a:solidFill>
            <a:srgbClr val="004F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a:extLst>
              <a:ext uri="{FF2B5EF4-FFF2-40B4-BE49-F238E27FC236}">
                <a16:creationId xmlns:a16="http://schemas.microsoft.com/office/drawing/2014/main" id="{9DCC72F6-7AC7-489E-A931-AF9F64E95548}"/>
              </a:ext>
            </a:extLst>
          </p:cNvPr>
          <p:cNvSpPr txBox="1"/>
          <p:nvPr/>
        </p:nvSpPr>
        <p:spPr>
          <a:xfrm>
            <a:off x="3599475" y="4742411"/>
            <a:ext cx="709202" cy="371634"/>
          </a:xfrm>
          <a:prstGeom prst="rect">
            <a:avLst/>
          </a:prstGeom>
          <a:noFill/>
        </p:spPr>
        <p:txBody>
          <a:bodyPr wrap="square" rtlCol="0">
            <a:spAutoFit/>
          </a:bodyPr>
          <a:lstStyle/>
          <a:p>
            <a:r>
              <a:rPr lang="en-GB" b="1" dirty="0">
                <a:solidFill>
                  <a:schemeClr val="bg1"/>
                </a:solidFill>
              </a:rPr>
              <a:t>61%</a:t>
            </a:r>
          </a:p>
        </p:txBody>
      </p:sp>
      <p:pic>
        <p:nvPicPr>
          <p:cNvPr id="81" name="Picture 80" descr="Shape&#10;&#10;Description automatically generated with low confidence">
            <a:extLst>
              <a:ext uri="{FF2B5EF4-FFF2-40B4-BE49-F238E27FC236}">
                <a16:creationId xmlns:a16="http://schemas.microsoft.com/office/drawing/2014/main" id="{A183AD06-D77E-4E8D-8B7B-42E09D249ABD}"/>
              </a:ext>
            </a:extLst>
          </p:cNvPr>
          <p:cNvPicPr>
            <a:picLocks noChangeAspect="1"/>
          </p:cNvPicPr>
          <p:nvPr/>
        </p:nvPicPr>
        <p:blipFill>
          <a:blip r:embed="rId12" cstate="print">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95160" y="6412302"/>
            <a:ext cx="451047" cy="451047"/>
          </a:xfrm>
          <a:prstGeom prst="rect">
            <a:avLst/>
          </a:prstGeom>
        </p:spPr>
      </p:pic>
      <p:pic>
        <p:nvPicPr>
          <p:cNvPr id="88" name="Picture 87" descr="Shape&#10;&#10;Description automatically generated with low confidence">
            <a:extLst>
              <a:ext uri="{FF2B5EF4-FFF2-40B4-BE49-F238E27FC236}">
                <a16:creationId xmlns:a16="http://schemas.microsoft.com/office/drawing/2014/main" id="{E52536A2-5B82-471F-937A-5D9A35B1A687}"/>
              </a:ext>
            </a:extLst>
          </p:cNvPr>
          <p:cNvPicPr>
            <a:picLocks noChangeAspect="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93824" y="6408060"/>
            <a:ext cx="451047" cy="451047"/>
          </a:xfrm>
          <a:prstGeom prst="rect">
            <a:avLst/>
          </a:prstGeom>
        </p:spPr>
      </p:pic>
      <p:pic>
        <p:nvPicPr>
          <p:cNvPr id="90" name="Picture 89" descr="Shape&#10;&#10;Description automatically generated with low confidence">
            <a:extLst>
              <a:ext uri="{FF2B5EF4-FFF2-40B4-BE49-F238E27FC236}">
                <a16:creationId xmlns:a16="http://schemas.microsoft.com/office/drawing/2014/main" id="{45BF6846-19EE-402C-B2C4-5B328AECBE6F}"/>
              </a:ext>
            </a:extLst>
          </p:cNvPr>
          <p:cNvPicPr>
            <a:picLocks noChangeAspect="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79471" y="6952043"/>
            <a:ext cx="451047" cy="451047"/>
          </a:xfrm>
          <a:prstGeom prst="rect">
            <a:avLst/>
          </a:prstGeom>
        </p:spPr>
      </p:pic>
      <p:pic>
        <p:nvPicPr>
          <p:cNvPr id="91" name="Picture 90" descr="Shape&#10;&#10;Description automatically generated with low confidence">
            <a:extLst>
              <a:ext uri="{FF2B5EF4-FFF2-40B4-BE49-F238E27FC236}">
                <a16:creationId xmlns:a16="http://schemas.microsoft.com/office/drawing/2014/main" id="{95C4959D-1A17-44DE-AB79-A2E92D0C75F5}"/>
              </a:ext>
            </a:extLst>
          </p:cNvPr>
          <p:cNvPicPr>
            <a:picLocks noChangeAspect="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90637" y="6947327"/>
            <a:ext cx="451047" cy="451047"/>
          </a:xfrm>
          <a:prstGeom prst="rect">
            <a:avLst/>
          </a:prstGeom>
        </p:spPr>
      </p:pic>
      <p:pic>
        <p:nvPicPr>
          <p:cNvPr id="30" name="Picture 5" descr="https://imagine-id.org/wp-content/uploads/2020/07/coronavirus-5107805_640.png"/>
          <p:cNvPicPr>
            <a:picLocks noChangeAspect="1" noChangeArrowheads="1"/>
          </p:cNvPicPr>
          <p:nvPr/>
        </p:nvPicPr>
        <p:blipFill rotWithShape="1">
          <a:blip r:embed="rId13" cstate="hqprint">
            <a:extLst>
              <a:ext uri="{28A0092B-C50C-407E-A947-70E740481C1C}">
                <a14:useLocalDpi xmlns:a14="http://schemas.microsoft.com/office/drawing/2010/main"/>
              </a:ext>
            </a:extLst>
          </a:blip>
          <a:srcRect/>
          <a:stretch/>
        </p:blipFill>
        <p:spPr bwMode="auto">
          <a:xfrm rot="10800000">
            <a:off x="-805708" y="6299023"/>
            <a:ext cx="1409798" cy="2328207"/>
          </a:xfrm>
          <a:prstGeom prst="rect">
            <a:avLst/>
          </a:prstGeom>
          <a:noFill/>
          <a:extLst>
            <a:ext uri="{909E8E84-426E-40DD-AFC4-6F175D3DCCD1}">
              <a14:hiddenFill xmlns:a14="http://schemas.microsoft.com/office/drawing/2010/main">
                <a:solidFill>
                  <a:srgbClr val="FFFFFF"/>
                </a:solidFill>
              </a14:hiddenFill>
            </a:ext>
          </a:extLst>
        </p:spPr>
      </p:pic>
      <p:sp>
        <p:nvSpPr>
          <p:cNvPr id="93" name="TextBox 92">
            <a:extLst>
              <a:ext uri="{FF2B5EF4-FFF2-40B4-BE49-F238E27FC236}">
                <a16:creationId xmlns:a16="http://schemas.microsoft.com/office/drawing/2014/main" id="{062237F8-BC62-4B54-A50B-8EDE3366D49A}"/>
              </a:ext>
            </a:extLst>
          </p:cNvPr>
          <p:cNvSpPr txBox="1"/>
          <p:nvPr/>
        </p:nvSpPr>
        <p:spPr>
          <a:xfrm>
            <a:off x="475151" y="8107373"/>
            <a:ext cx="613842" cy="369332"/>
          </a:xfrm>
          <a:prstGeom prst="rect">
            <a:avLst/>
          </a:prstGeom>
          <a:noFill/>
        </p:spPr>
        <p:txBody>
          <a:bodyPr wrap="square">
            <a:spAutoFit/>
          </a:bodyPr>
          <a:lstStyle/>
          <a:p>
            <a:r>
              <a:rPr lang="en-GB" sz="1800" b="1" dirty="0">
                <a:solidFill>
                  <a:srgbClr val="004F87"/>
                </a:solidFill>
                <a:latin typeface="Calibri Light" panose="020F0302020204030204" pitchFamily="34" charset="0"/>
                <a:ea typeface="Calibri" panose="020F0502020204030204" pitchFamily="34" charset="0"/>
                <a:cs typeface="Calibri Light" panose="020F0302020204030204" pitchFamily="34" charset="0"/>
              </a:rPr>
              <a:t>74% </a:t>
            </a:r>
            <a:endParaRPr lang="en-GB" dirty="0"/>
          </a:p>
        </p:txBody>
      </p:sp>
      <p:sp>
        <p:nvSpPr>
          <p:cNvPr id="94" name="Rectangle 93">
            <a:extLst>
              <a:ext uri="{FF2B5EF4-FFF2-40B4-BE49-F238E27FC236}">
                <a16:creationId xmlns:a16="http://schemas.microsoft.com/office/drawing/2014/main" id="{8D1A1713-87F6-4E38-B264-E56BF06AEE9B}"/>
              </a:ext>
            </a:extLst>
          </p:cNvPr>
          <p:cNvSpPr/>
          <p:nvPr/>
        </p:nvSpPr>
        <p:spPr>
          <a:xfrm>
            <a:off x="1024384" y="8083306"/>
            <a:ext cx="3887585" cy="478849"/>
          </a:xfrm>
          <a:prstGeom prst="rect">
            <a:avLst/>
          </a:prstGeom>
        </p:spPr>
        <p:txBody>
          <a:bodyPr wrap="square">
            <a:spAutoFit/>
          </a:bodyPr>
          <a:lstStyle/>
          <a:p>
            <a:pPr lvl="0">
              <a:lnSpc>
                <a:spcPct val="107000"/>
              </a:lnSpc>
              <a:spcAft>
                <a:spcPts val="800"/>
              </a:spcAft>
            </a:pPr>
            <a:r>
              <a:rPr lang="en-GB" sz="1200" dirty="0">
                <a:latin typeface="Calibri Light" panose="020F0302020204030204" pitchFamily="34" charset="0"/>
                <a:ea typeface="Calibri" panose="020F0502020204030204" pitchFamily="34" charset="0"/>
                <a:cs typeface="Calibri Light" panose="020F0302020204030204" pitchFamily="34" charset="0"/>
              </a:rPr>
              <a:t>families reported at least one positive change as a result of the pandemic</a:t>
            </a:r>
          </a:p>
        </p:txBody>
      </p:sp>
    </p:spTree>
    <p:extLst>
      <p:ext uri="{BB962C8B-B14F-4D97-AF65-F5344CB8AC3E}">
        <p14:creationId xmlns:p14="http://schemas.microsoft.com/office/powerpoint/2010/main" val="2485438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2354853" y="4114512"/>
            <a:ext cx="830823" cy="7936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544455" y="1013399"/>
            <a:ext cx="2281394" cy="830997"/>
          </a:xfrm>
          <a:prstGeom prst="rect">
            <a:avLst/>
          </a:prstGeom>
        </p:spPr>
        <p:txBody>
          <a:bodyPr wrap="none">
            <a:spAutoFit/>
          </a:bodyPr>
          <a:lstStyle/>
          <a:p>
            <a:pPr lvl="0" algn="ctr"/>
            <a:r>
              <a:rPr lang="en-GB" sz="1200" b="1" dirty="0">
                <a:solidFill>
                  <a:srgbClr val="ED3C43"/>
                </a:solidFill>
                <a:latin typeface="Calibri Light" panose="020F0302020204030204" pitchFamily="34" charset="0"/>
                <a:cs typeface="Calibri Light" panose="020F0302020204030204" pitchFamily="34" charset="0"/>
              </a:rPr>
              <a:t>SOCIAL DISTANCING IS THE NORM</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“We’ve been in lock down since</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 he was born”</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 </a:t>
            </a:r>
            <a:endParaRPr lang="en-US" sz="1200" dirty="0">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54" name="Rectangle 53"/>
          <p:cNvSpPr/>
          <p:nvPr/>
        </p:nvSpPr>
        <p:spPr>
          <a:xfrm>
            <a:off x="3917032" y="1120935"/>
            <a:ext cx="3015865" cy="646331"/>
          </a:xfrm>
          <a:prstGeom prst="rect">
            <a:avLst/>
          </a:prstGeom>
        </p:spPr>
        <p:txBody>
          <a:bodyPr wrap="square">
            <a:spAutoFit/>
          </a:bodyPr>
          <a:lstStyle/>
          <a:p>
            <a:pPr lvl="0" algn="ctr"/>
            <a:r>
              <a:rPr lang="en-GB" sz="1200" b="1" dirty="0">
                <a:solidFill>
                  <a:srgbClr val="ED3C43"/>
                </a:solidFill>
                <a:latin typeface="Calibri Light" panose="020F0302020204030204" pitchFamily="34" charset="0"/>
                <a:cs typeface="Calibri Light" panose="020F0302020204030204" pitchFamily="34" charset="0"/>
              </a:rPr>
              <a:t>PLANNING FOR COMPLEX NEEDS </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“there’s a lot more things that I needed to do than the average sort of family”</a:t>
            </a:r>
            <a:endParaRPr lang="en-US" sz="1200" dirty="0">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55" name="Rectangle 54"/>
          <p:cNvSpPr/>
          <p:nvPr/>
        </p:nvSpPr>
        <p:spPr>
          <a:xfrm>
            <a:off x="2188671" y="4771187"/>
            <a:ext cx="2551299" cy="461665"/>
          </a:xfrm>
          <a:prstGeom prst="rect">
            <a:avLst/>
          </a:prstGeom>
        </p:spPr>
        <p:txBody>
          <a:bodyPr wrap="square">
            <a:spAutoFit/>
          </a:bodyPr>
          <a:lstStyle/>
          <a:p>
            <a:pPr algn="ctr"/>
            <a:r>
              <a:rPr lang="en-GB" sz="1200" b="1" dirty="0">
                <a:solidFill>
                  <a:schemeClr val="bg1"/>
                </a:solidFill>
                <a:latin typeface="Calibri Light" panose="020F0302020204030204" pitchFamily="34" charset="0"/>
                <a:cs typeface="Calibri Light" panose="020F0302020204030204" pitchFamily="34" charset="0"/>
              </a:rPr>
              <a:t>MIXED EMOTIONS </a:t>
            </a:r>
          </a:p>
          <a:p>
            <a:pPr algn="ctr"/>
            <a:endParaRPr lang="en-GB" sz="1200" b="1" dirty="0">
              <a:solidFill>
                <a:schemeClr val="bg1"/>
              </a:solidFill>
              <a:latin typeface="Calibri Light" panose="020F0302020204030204" pitchFamily="34" charset="0"/>
              <a:cs typeface="Calibri Light" panose="020F0302020204030204" pitchFamily="34" charset="0"/>
            </a:endParaRPr>
          </a:p>
        </p:txBody>
      </p:sp>
      <p:sp>
        <p:nvSpPr>
          <p:cNvPr id="56" name="Rectangle 55"/>
          <p:cNvSpPr/>
          <p:nvPr/>
        </p:nvSpPr>
        <p:spPr>
          <a:xfrm>
            <a:off x="3951757" y="3774689"/>
            <a:ext cx="2347857" cy="646331"/>
          </a:xfrm>
          <a:prstGeom prst="rect">
            <a:avLst/>
          </a:prstGeom>
        </p:spPr>
        <p:txBody>
          <a:bodyPr wrap="square">
            <a:spAutoFit/>
          </a:bodyPr>
          <a:lstStyle/>
          <a:p>
            <a:pPr lvl="0" algn="ctr"/>
            <a:r>
              <a:rPr lang="en-GB" sz="1200" b="1" dirty="0">
                <a:solidFill>
                  <a:srgbClr val="396CB0"/>
                </a:solidFill>
                <a:latin typeface="Calibri Light" panose="020F0302020204030204" pitchFamily="34" charset="0"/>
                <a:cs typeface="Calibri Light" panose="020F0302020204030204" pitchFamily="34" charset="0"/>
              </a:rPr>
              <a:t>DESPERATE FOR HUGS</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“I don’t like lockdown because I want snuggles with my nanny”</a:t>
            </a:r>
          </a:p>
        </p:txBody>
      </p:sp>
      <p:sp>
        <p:nvSpPr>
          <p:cNvPr id="57" name="Rectangle 56"/>
          <p:cNvSpPr/>
          <p:nvPr/>
        </p:nvSpPr>
        <p:spPr>
          <a:xfrm>
            <a:off x="22300" y="3760593"/>
            <a:ext cx="2137120" cy="830997"/>
          </a:xfrm>
          <a:prstGeom prst="rect">
            <a:avLst/>
          </a:prstGeom>
        </p:spPr>
        <p:txBody>
          <a:bodyPr wrap="square">
            <a:spAutoFit/>
          </a:bodyPr>
          <a:lstStyle/>
          <a:p>
            <a:pPr lvl="0" algn="ctr"/>
            <a:r>
              <a:rPr lang="en-GB" sz="1200" b="1" dirty="0">
                <a:solidFill>
                  <a:srgbClr val="396CB0"/>
                </a:solidFill>
                <a:latin typeface="Calibri Light" panose="020F0302020204030204" pitchFamily="34" charset="0"/>
                <a:cs typeface="Calibri Light" panose="020F0302020204030204" pitchFamily="34" charset="0"/>
              </a:rPr>
              <a:t>HAPPY AT HOME</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“Everyone’s keeping distance from me and that’s how I like it”</a:t>
            </a:r>
          </a:p>
        </p:txBody>
      </p:sp>
      <p:sp>
        <p:nvSpPr>
          <p:cNvPr id="58" name="Rectangle 57"/>
          <p:cNvSpPr/>
          <p:nvPr/>
        </p:nvSpPr>
        <p:spPr>
          <a:xfrm>
            <a:off x="1244965" y="5605073"/>
            <a:ext cx="4321793" cy="461665"/>
          </a:xfrm>
          <a:prstGeom prst="rect">
            <a:avLst/>
          </a:prstGeom>
        </p:spPr>
        <p:txBody>
          <a:bodyPr wrap="square">
            <a:spAutoFit/>
          </a:bodyPr>
          <a:lstStyle/>
          <a:p>
            <a:pPr lvl="0" algn="ctr"/>
            <a:r>
              <a:rPr lang="en-GB" sz="1200" b="1" dirty="0">
                <a:solidFill>
                  <a:srgbClr val="396CB0"/>
                </a:solidFill>
                <a:latin typeface="Calibri Light" panose="020F0302020204030204" pitchFamily="34" charset="0"/>
                <a:cs typeface="Calibri Light" panose="020F0302020204030204" pitchFamily="34" charset="0"/>
              </a:rPr>
              <a:t>STRAINED RELATIONSHIPS</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“Being constantly 24/7 together definitely did build up pressure”</a:t>
            </a:r>
          </a:p>
        </p:txBody>
      </p:sp>
      <p:sp>
        <p:nvSpPr>
          <p:cNvPr id="59" name="Rectangle 58"/>
          <p:cNvSpPr/>
          <p:nvPr/>
        </p:nvSpPr>
        <p:spPr>
          <a:xfrm>
            <a:off x="122334" y="4815794"/>
            <a:ext cx="2032603" cy="830997"/>
          </a:xfrm>
          <a:prstGeom prst="rect">
            <a:avLst/>
          </a:prstGeom>
        </p:spPr>
        <p:txBody>
          <a:bodyPr wrap="square">
            <a:spAutoFit/>
          </a:bodyPr>
          <a:lstStyle/>
          <a:p>
            <a:pPr lvl="0" algn="ctr"/>
            <a:r>
              <a:rPr lang="en-GB" sz="1200" b="1" dirty="0">
                <a:solidFill>
                  <a:srgbClr val="396CB0"/>
                </a:solidFill>
                <a:latin typeface="Calibri Light" panose="020F0302020204030204" pitchFamily="34" charset="0"/>
                <a:cs typeface="Calibri Light" panose="020F0302020204030204" pitchFamily="34" charset="0"/>
              </a:rPr>
              <a:t>SPENDING TIME TOGETHER AND SLOWING DOWN</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“It brought us a lot closer together”</a:t>
            </a:r>
            <a:endParaRPr lang="en-US" sz="2400" dirty="0">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60" name="Rectangle 59"/>
          <p:cNvSpPr/>
          <p:nvPr/>
        </p:nvSpPr>
        <p:spPr>
          <a:xfrm>
            <a:off x="2028181" y="7046140"/>
            <a:ext cx="2755363" cy="830997"/>
          </a:xfrm>
          <a:prstGeom prst="rect">
            <a:avLst/>
          </a:prstGeom>
        </p:spPr>
        <p:txBody>
          <a:bodyPr wrap="square">
            <a:spAutoFit/>
          </a:bodyPr>
          <a:lstStyle/>
          <a:p>
            <a:pPr lvl="0" algn="ctr"/>
            <a:r>
              <a:rPr lang="en-US" sz="1200" b="1" dirty="0">
                <a:solidFill>
                  <a:schemeClr val="bg1"/>
                </a:solidFill>
                <a:latin typeface="Calibri Light" panose="020F0302020204030204" pitchFamily="34" charset="0"/>
                <a:cs typeface="Calibri Light" panose="020F0302020204030204" pitchFamily="34" charset="0"/>
              </a:rPr>
              <a:t>SUPPORT MATTERS</a:t>
            </a:r>
          </a:p>
          <a:p>
            <a:pPr lvl="0" algn="ctr"/>
            <a:r>
              <a:rPr lang="en-GB" sz="1200" dirty="0">
                <a:solidFill>
                  <a:schemeClr val="bg1"/>
                </a:solidFill>
                <a:latin typeface="Calibri Light" panose="020F0302020204030204" pitchFamily="34" charset="0"/>
                <a:cs typeface="Calibri Light" panose="020F0302020204030204" pitchFamily="34" charset="0"/>
              </a:rPr>
              <a:t>Support tailored to the family’s needs is helpful, but the format can make this feel less effective</a:t>
            </a:r>
            <a:endParaRPr lang="en-US" sz="1200" dirty="0">
              <a:solidFill>
                <a:schemeClr val="bg1"/>
              </a:solidFill>
              <a:latin typeface="Calibri Light" panose="020F0302020204030204" pitchFamily="34" charset="0"/>
              <a:cs typeface="Calibri Light" panose="020F0302020204030204" pitchFamily="34" charset="0"/>
            </a:endParaRPr>
          </a:p>
        </p:txBody>
      </p:sp>
      <p:sp>
        <p:nvSpPr>
          <p:cNvPr id="61" name="Rectangle 60"/>
          <p:cNvSpPr/>
          <p:nvPr/>
        </p:nvSpPr>
        <p:spPr>
          <a:xfrm>
            <a:off x="4401506" y="4668176"/>
            <a:ext cx="2284536" cy="830997"/>
          </a:xfrm>
          <a:prstGeom prst="rect">
            <a:avLst/>
          </a:prstGeom>
        </p:spPr>
        <p:txBody>
          <a:bodyPr wrap="square">
            <a:spAutoFit/>
          </a:bodyPr>
          <a:lstStyle/>
          <a:p>
            <a:pPr lvl="0" algn="ctr"/>
            <a:r>
              <a:rPr lang="en-GB" sz="1200" b="1" dirty="0">
                <a:solidFill>
                  <a:srgbClr val="396CB0"/>
                </a:solidFill>
                <a:latin typeface="Calibri Light" panose="020F0302020204030204" pitchFamily="34" charset="0"/>
                <a:cs typeface="Calibri Light" panose="020F0302020204030204" pitchFamily="34" charset="0"/>
              </a:rPr>
              <a:t>LEFT BEHIND</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“I feel like they just left people who are vulnerable behind for two months.”</a:t>
            </a:r>
            <a:endParaRPr lang="en-US" sz="1200" dirty="0">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65" name="Rectangle 64"/>
          <p:cNvSpPr/>
          <p:nvPr/>
        </p:nvSpPr>
        <p:spPr>
          <a:xfrm>
            <a:off x="225740" y="6985666"/>
            <a:ext cx="2210090" cy="830997"/>
          </a:xfrm>
          <a:prstGeom prst="rect">
            <a:avLst/>
          </a:prstGeom>
        </p:spPr>
        <p:txBody>
          <a:bodyPr wrap="square">
            <a:spAutoFit/>
          </a:bodyPr>
          <a:lstStyle/>
          <a:p>
            <a:pPr lvl="0" algn="ctr"/>
            <a:r>
              <a:rPr lang="en-GB" sz="1200" b="1" dirty="0">
                <a:solidFill>
                  <a:srgbClr val="A3CE33"/>
                </a:solidFill>
                <a:latin typeface="Calibri Light" panose="020F0302020204030204" pitchFamily="34" charset="0"/>
                <a:cs typeface="Calibri Light" panose="020F0302020204030204" pitchFamily="34" charset="0"/>
              </a:rPr>
              <a:t>ADAPTATIONS AREN’T ALWAYS APPROPRIATE</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“That is very difficult to do when you have special needs”</a:t>
            </a:r>
          </a:p>
        </p:txBody>
      </p:sp>
      <p:sp>
        <p:nvSpPr>
          <p:cNvPr id="83" name="Rectangle 82"/>
          <p:cNvSpPr/>
          <p:nvPr/>
        </p:nvSpPr>
        <p:spPr>
          <a:xfrm>
            <a:off x="252890" y="1745254"/>
            <a:ext cx="2198176" cy="646331"/>
          </a:xfrm>
          <a:prstGeom prst="rect">
            <a:avLst/>
          </a:prstGeom>
        </p:spPr>
        <p:txBody>
          <a:bodyPr wrap="square">
            <a:spAutoFit/>
          </a:bodyPr>
          <a:lstStyle/>
          <a:p>
            <a:pPr algn="ctr"/>
            <a:r>
              <a:rPr lang="en-GB" sz="1200" b="1" dirty="0">
                <a:solidFill>
                  <a:srgbClr val="ED3C43"/>
                </a:solidFill>
                <a:latin typeface="+mj-lt"/>
              </a:rPr>
              <a:t>FEWER RESOURCES, </a:t>
            </a:r>
          </a:p>
          <a:p>
            <a:pPr algn="ctr"/>
            <a:r>
              <a:rPr lang="en-GB" sz="1200" b="1" dirty="0">
                <a:solidFill>
                  <a:srgbClr val="ED3C43"/>
                </a:solidFill>
                <a:latin typeface="+mj-lt"/>
              </a:rPr>
              <a:t>BUT BEHAVIOURAL ISSUES ARE THE SAME </a:t>
            </a:r>
          </a:p>
        </p:txBody>
      </p:sp>
      <p:sp>
        <p:nvSpPr>
          <p:cNvPr id="87" name="Rectangle 86"/>
          <p:cNvSpPr/>
          <p:nvPr/>
        </p:nvSpPr>
        <p:spPr>
          <a:xfrm>
            <a:off x="4381964" y="2113496"/>
            <a:ext cx="2323620" cy="646331"/>
          </a:xfrm>
          <a:prstGeom prst="rect">
            <a:avLst/>
          </a:prstGeom>
        </p:spPr>
        <p:txBody>
          <a:bodyPr wrap="square">
            <a:spAutoFit/>
          </a:bodyPr>
          <a:lstStyle/>
          <a:p>
            <a:pPr algn="ctr"/>
            <a:r>
              <a:rPr lang="en-GB" sz="1200" b="1" dirty="0">
                <a:solidFill>
                  <a:srgbClr val="ED3C43"/>
                </a:solidFill>
                <a:latin typeface="+mj-lt"/>
              </a:rPr>
              <a:t>TRANSITION TO TELEHEALTH </a:t>
            </a:r>
          </a:p>
          <a:p>
            <a:pPr algn="ctr"/>
            <a:r>
              <a:rPr lang="en-GB" sz="1200" dirty="0">
                <a:solidFill>
                  <a:schemeClr val="tx1">
                    <a:lumMod val="50000"/>
                    <a:lumOff val="50000"/>
                  </a:schemeClr>
                </a:solidFill>
                <a:latin typeface="+mj-lt"/>
              </a:rPr>
              <a:t>“I don’t think you can replace face to face with a telephone”</a:t>
            </a:r>
          </a:p>
        </p:txBody>
      </p:sp>
      <p:sp>
        <p:nvSpPr>
          <p:cNvPr id="90" name="Rectangle 89"/>
          <p:cNvSpPr/>
          <p:nvPr/>
        </p:nvSpPr>
        <p:spPr>
          <a:xfrm>
            <a:off x="-99536" y="2587240"/>
            <a:ext cx="3429000" cy="461665"/>
          </a:xfrm>
          <a:prstGeom prst="rect">
            <a:avLst/>
          </a:prstGeom>
        </p:spPr>
        <p:txBody>
          <a:bodyPr>
            <a:spAutoFit/>
          </a:bodyPr>
          <a:lstStyle/>
          <a:p>
            <a:pPr lvl="0" algn="ctr"/>
            <a:r>
              <a:rPr lang="en-GB" sz="1200" b="1" dirty="0">
                <a:solidFill>
                  <a:srgbClr val="ED3C43"/>
                </a:solidFill>
                <a:latin typeface="+mj-lt"/>
              </a:rPr>
              <a:t>EXPLAINING COVID CHANGING  </a:t>
            </a:r>
          </a:p>
          <a:p>
            <a:pPr lvl="0" algn="ctr"/>
            <a:r>
              <a:rPr lang="en-GB" sz="1200" dirty="0">
                <a:solidFill>
                  <a:schemeClr val="tx1">
                    <a:lumMod val="50000"/>
                    <a:lumOff val="50000"/>
                  </a:schemeClr>
                </a:solidFill>
                <a:latin typeface="+mj-lt"/>
              </a:rPr>
              <a:t>“How do you explain a pandemic?”</a:t>
            </a:r>
            <a:endParaRPr lang="en-US" sz="1200" dirty="0">
              <a:solidFill>
                <a:schemeClr val="tx1">
                  <a:lumMod val="50000"/>
                  <a:lumOff val="50000"/>
                </a:schemeClr>
              </a:solidFill>
              <a:latin typeface="+mj-lt"/>
            </a:endParaRPr>
          </a:p>
        </p:txBody>
      </p:sp>
      <p:grpSp>
        <p:nvGrpSpPr>
          <p:cNvPr id="9" name="Group 8"/>
          <p:cNvGrpSpPr/>
          <p:nvPr/>
        </p:nvGrpSpPr>
        <p:grpSpPr>
          <a:xfrm>
            <a:off x="2262781" y="1086630"/>
            <a:ext cx="2328289" cy="1516966"/>
            <a:chOff x="5259084" y="-316703"/>
            <a:chExt cx="2328289" cy="1516966"/>
          </a:xfrm>
        </p:grpSpPr>
        <p:pic>
          <p:nvPicPr>
            <p:cNvPr id="82" name="Picture 81"/>
            <p:cNvPicPr>
              <a:picLocks noChangeAspect="1"/>
            </p:cNvPicPr>
            <p:nvPr/>
          </p:nvPicPr>
          <p:blipFill>
            <a:blip r:embed="rId2"/>
            <a:stretch>
              <a:fillRect/>
            </a:stretch>
          </p:blipFill>
          <p:spPr>
            <a:xfrm>
              <a:off x="5854454" y="931931"/>
              <a:ext cx="193804" cy="168303"/>
            </a:xfrm>
            <a:prstGeom prst="rect">
              <a:avLst/>
            </a:prstGeom>
          </p:spPr>
        </p:pic>
        <p:sp>
          <p:nvSpPr>
            <p:cNvPr id="5" name="Oval 4"/>
            <p:cNvSpPr/>
            <p:nvPr/>
          </p:nvSpPr>
          <p:spPr>
            <a:xfrm>
              <a:off x="5879848" y="-316703"/>
              <a:ext cx="1098468" cy="1064087"/>
            </a:xfrm>
            <a:prstGeom prst="ellipse">
              <a:avLst/>
            </a:prstGeom>
            <a:solidFill>
              <a:srgbClr val="ED3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6343817" y="277116"/>
              <a:ext cx="1098468" cy="919918"/>
            </a:xfrm>
            <a:prstGeom prst="ellipse">
              <a:avLst/>
            </a:prstGeom>
            <a:solidFill>
              <a:srgbClr val="ED3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p:cNvSpPr/>
            <p:nvPr/>
          </p:nvSpPr>
          <p:spPr>
            <a:xfrm>
              <a:off x="5424965" y="272755"/>
              <a:ext cx="1098468" cy="919918"/>
            </a:xfrm>
            <a:prstGeom prst="ellipse">
              <a:avLst/>
            </a:prstGeom>
            <a:solidFill>
              <a:srgbClr val="ED3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flipV="1">
              <a:off x="5854454" y="677144"/>
              <a:ext cx="1218242" cy="523119"/>
            </a:xfrm>
            <a:prstGeom prst="roundRect">
              <a:avLst/>
            </a:prstGeom>
            <a:solidFill>
              <a:srgbClr val="ED3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5259084" y="213066"/>
              <a:ext cx="2328289" cy="738664"/>
            </a:xfrm>
            <a:prstGeom prst="rect">
              <a:avLst/>
            </a:prstGeom>
          </p:spPr>
          <p:txBody>
            <a:bodyPr wrap="square">
              <a:spAutoFit/>
            </a:bodyPr>
            <a:lstStyle/>
            <a:p>
              <a:pPr lvl="0" algn="ctr"/>
              <a:r>
                <a:rPr lang="en-US" sz="1400" b="1" dirty="0">
                  <a:solidFill>
                    <a:schemeClr val="bg1"/>
                  </a:solidFill>
                  <a:latin typeface="Calibri Light" panose="020F0302020204030204" pitchFamily="34" charset="0"/>
                  <a:cs typeface="Calibri Light" panose="020F0302020204030204" pitchFamily="34" charset="0"/>
                </a:rPr>
                <a:t>MANAGING </a:t>
              </a:r>
            </a:p>
            <a:p>
              <a:pPr lvl="0" algn="ctr"/>
              <a:r>
                <a:rPr lang="en-US" sz="1400" b="1" dirty="0">
                  <a:solidFill>
                    <a:schemeClr val="bg1"/>
                  </a:solidFill>
                  <a:latin typeface="Calibri Light" panose="020F0302020204030204" pitchFamily="34" charset="0"/>
                  <a:cs typeface="Calibri Light" panose="020F0302020204030204" pitchFamily="34" charset="0"/>
                </a:rPr>
                <a:t>PRE-EXISTING </a:t>
              </a:r>
            </a:p>
            <a:p>
              <a:pPr lvl="0" algn="ctr"/>
              <a:r>
                <a:rPr lang="en-US" sz="1400" b="1" dirty="0">
                  <a:solidFill>
                    <a:schemeClr val="bg1"/>
                  </a:solidFill>
                  <a:latin typeface="Calibri Light" panose="020F0302020204030204" pitchFamily="34" charset="0"/>
                  <a:cs typeface="Calibri Light" panose="020F0302020204030204" pitchFamily="34" charset="0"/>
                </a:rPr>
                <a:t>CHALLENGES</a:t>
              </a:r>
            </a:p>
          </p:txBody>
        </p:sp>
      </p:grpSp>
      <p:grpSp>
        <p:nvGrpSpPr>
          <p:cNvPr id="50" name="Group 49"/>
          <p:cNvGrpSpPr/>
          <p:nvPr/>
        </p:nvGrpSpPr>
        <p:grpSpPr>
          <a:xfrm>
            <a:off x="2448323" y="4065708"/>
            <a:ext cx="2017320" cy="1516966"/>
            <a:chOff x="5424965" y="-316703"/>
            <a:chExt cx="2017320" cy="1516966"/>
          </a:xfrm>
          <a:solidFill>
            <a:srgbClr val="396CB0"/>
          </a:solidFill>
        </p:grpSpPr>
        <p:pic>
          <p:nvPicPr>
            <p:cNvPr id="51" name="Picture 50"/>
            <p:cNvPicPr>
              <a:picLocks noChangeAspect="1"/>
            </p:cNvPicPr>
            <p:nvPr/>
          </p:nvPicPr>
          <p:blipFill>
            <a:blip r:embed="rId2"/>
            <a:stretch>
              <a:fillRect/>
            </a:stretch>
          </p:blipFill>
          <p:spPr>
            <a:xfrm>
              <a:off x="5854454" y="931931"/>
              <a:ext cx="193804" cy="168303"/>
            </a:xfrm>
            <a:prstGeom prst="rect">
              <a:avLst/>
            </a:prstGeom>
            <a:grpFill/>
          </p:spPr>
        </p:pic>
        <p:sp>
          <p:nvSpPr>
            <p:cNvPr id="88" name="Oval 87"/>
            <p:cNvSpPr/>
            <p:nvPr/>
          </p:nvSpPr>
          <p:spPr>
            <a:xfrm>
              <a:off x="5879848" y="-316703"/>
              <a:ext cx="1098468" cy="10640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Oval 88"/>
            <p:cNvSpPr/>
            <p:nvPr/>
          </p:nvSpPr>
          <p:spPr>
            <a:xfrm>
              <a:off x="6343817" y="277116"/>
              <a:ext cx="1098468" cy="9199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Oval 90"/>
            <p:cNvSpPr/>
            <p:nvPr/>
          </p:nvSpPr>
          <p:spPr>
            <a:xfrm>
              <a:off x="5424965" y="272755"/>
              <a:ext cx="1098468" cy="9199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ounded Rectangle 91"/>
            <p:cNvSpPr/>
            <p:nvPr/>
          </p:nvSpPr>
          <p:spPr>
            <a:xfrm flipV="1">
              <a:off x="5854454" y="677144"/>
              <a:ext cx="1218242" cy="52311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p:cNvSpPr/>
            <p:nvPr/>
          </p:nvSpPr>
          <p:spPr>
            <a:xfrm>
              <a:off x="5621376" y="525719"/>
              <a:ext cx="1623405" cy="307777"/>
            </a:xfrm>
            <a:prstGeom prst="rect">
              <a:avLst/>
            </a:prstGeom>
            <a:grpFill/>
          </p:spPr>
          <p:txBody>
            <a:bodyPr wrap="square">
              <a:spAutoFit/>
            </a:bodyPr>
            <a:lstStyle/>
            <a:p>
              <a:pPr lvl="0" algn="ctr"/>
              <a:r>
                <a:rPr lang="en-US" sz="1400" b="1" dirty="0">
                  <a:solidFill>
                    <a:schemeClr val="bg1"/>
                  </a:solidFill>
                  <a:latin typeface="Calibri Light" panose="020F0302020204030204" pitchFamily="34" charset="0"/>
                  <a:cs typeface="Calibri Light" panose="020F0302020204030204" pitchFamily="34" charset="0"/>
                </a:rPr>
                <a:t>MIXED EMOTIONS</a:t>
              </a:r>
            </a:p>
          </p:txBody>
        </p:sp>
      </p:grpSp>
      <p:grpSp>
        <p:nvGrpSpPr>
          <p:cNvPr id="11" name="Group 10"/>
          <p:cNvGrpSpPr/>
          <p:nvPr/>
        </p:nvGrpSpPr>
        <p:grpSpPr>
          <a:xfrm>
            <a:off x="2114085" y="6630966"/>
            <a:ext cx="2788623" cy="2211878"/>
            <a:chOff x="2632701" y="5180339"/>
            <a:chExt cx="2788623" cy="2211878"/>
          </a:xfrm>
        </p:grpSpPr>
        <p:grpSp>
          <p:nvGrpSpPr>
            <p:cNvPr id="94" name="Group 93"/>
            <p:cNvGrpSpPr/>
            <p:nvPr/>
          </p:nvGrpSpPr>
          <p:grpSpPr>
            <a:xfrm>
              <a:off x="2918086" y="5180339"/>
              <a:ext cx="2163386" cy="2196374"/>
              <a:chOff x="3836623" y="-869702"/>
              <a:chExt cx="1764610" cy="1969935"/>
            </a:xfrm>
            <a:solidFill>
              <a:srgbClr val="A3CE33"/>
            </a:solidFill>
          </p:grpSpPr>
          <p:sp>
            <p:nvSpPr>
              <p:cNvPr id="96" name="Oval 95"/>
              <p:cNvSpPr/>
              <p:nvPr/>
            </p:nvSpPr>
            <p:spPr>
              <a:xfrm>
                <a:off x="3836623" y="-869702"/>
                <a:ext cx="1764610" cy="196993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057524" y="-548145"/>
                <a:ext cx="1318282" cy="276046"/>
              </a:xfrm>
              <a:prstGeom prst="rect">
                <a:avLst/>
              </a:prstGeom>
              <a:grpFill/>
            </p:spPr>
            <p:txBody>
              <a:bodyPr wrap="square">
                <a:spAutoFit/>
              </a:bodyPr>
              <a:lstStyle/>
              <a:p>
                <a:pPr lvl="0" algn="ctr"/>
                <a:r>
                  <a:rPr lang="en-US" sz="1400" b="1" dirty="0">
                    <a:solidFill>
                      <a:schemeClr val="bg1"/>
                    </a:solidFill>
                    <a:latin typeface="Calibri Light" panose="020F0302020204030204" pitchFamily="34" charset="0"/>
                    <a:cs typeface="Calibri Light" panose="020F0302020204030204" pitchFamily="34" charset="0"/>
                  </a:rPr>
                  <a:t>SUPPORT MATTERS</a:t>
                </a:r>
              </a:p>
            </p:txBody>
          </p:sp>
        </p:grpSp>
        <p:sp>
          <p:nvSpPr>
            <p:cNvPr id="101" name="Oval 100"/>
            <p:cNvSpPr/>
            <p:nvPr/>
          </p:nvSpPr>
          <p:spPr>
            <a:xfrm>
              <a:off x="3563131" y="6476702"/>
              <a:ext cx="714747" cy="452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val 101"/>
            <p:cNvSpPr/>
            <p:nvPr/>
          </p:nvSpPr>
          <p:spPr>
            <a:xfrm>
              <a:off x="4530652" y="5939366"/>
              <a:ext cx="546542" cy="452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632701" y="6214194"/>
              <a:ext cx="2788623" cy="11780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Oval 102"/>
            <p:cNvSpPr/>
            <p:nvPr/>
          </p:nvSpPr>
          <p:spPr>
            <a:xfrm>
              <a:off x="4683052" y="6091766"/>
              <a:ext cx="546542" cy="452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Oval 103"/>
            <p:cNvSpPr/>
            <p:nvPr/>
          </p:nvSpPr>
          <p:spPr>
            <a:xfrm>
              <a:off x="4005769" y="5954875"/>
              <a:ext cx="546542" cy="452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Oval 104"/>
            <p:cNvSpPr/>
            <p:nvPr/>
          </p:nvSpPr>
          <p:spPr>
            <a:xfrm>
              <a:off x="3463902" y="5946609"/>
              <a:ext cx="546542" cy="452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Oval 105"/>
            <p:cNvSpPr/>
            <p:nvPr/>
          </p:nvSpPr>
          <p:spPr>
            <a:xfrm>
              <a:off x="2920939" y="5941111"/>
              <a:ext cx="546542" cy="452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Rectangle 62"/>
          <p:cNvSpPr/>
          <p:nvPr/>
        </p:nvSpPr>
        <p:spPr>
          <a:xfrm>
            <a:off x="1909854" y="8705095"/>
            <a:ext cx="2284201" cy="276999"/>
          </a:xfrm>
          <a:prstGeom prst="rect">
            <a:avLst/>
          </a:prstGeom>
        </p:spPr>
        <p:txBody>
          <a:bodyPr wrap="square">
            <a:spAutoFit/>
          </a:bodyPr>
          <a:lstStyle/>
          <a:p>
            <a:pPr lvl="0" algn="ctr"/>
            <a:r>
              <a:rPr lang="en-GB" sz="1200" b="1" dirty="0">
                <a:solidFill>
                  <a:srgbClr val="A3CE33"/>
                </a:solidFill>
                <a:latin typeface="Calibri Light" panose="020F0302020204030204" pitchFamily="34" charset="0"/>
                <a:cs typeface="Calibri Light" panose="020F0302020204030204" pitchFamily="34" charset="0"/>
              </a:rPr>
              <a:t>SCHOOL IS RESPITE FOR EVERYONE </a:t>
            </a:r>
          </a:p>
        </p:txBody>
      </p:sp>
      <p:sp>
        <p:nvSpPr>
          <p:cNvPr id="62" name="Rectangle 61"/>
          <p:cNvSpPr/>
          <p:nvPr/>
        </p:nvSpPr>
        <p:spPr>
          <a:xfrm>
            <a:off x="4527100" y="6873393"/>
            <a:ext cx="2414697" cy="830997"/>
          </a:xfrm>
          <a:prstGeom prst="rect">
            <a:avLst/>
          </a:prstGeom>
        </p:spPr>
        <p:txBody>
          <a:bodyPr wrap="square">
            <a:spAutoFit/>
          </a:bodyPr>
          <a:lstStyle/>
          <a:p>
            <a:pPr lvl="0" algn="ctr"/>
            <a:r>
              <a:rPr lang="en-GB" sz="1200" b="1" dirty="0">
                <a:solidFill>
                  <a:srgbClr val="A3CE33"/>
                </a:solidFill>
                <a:latin typeface="Calibri Light" panose="020F0302020204030204" pitchFamily="34" charset="0"/>
                <a:cs typeface="Calibri Light" panose="020F0302020204030204" pitchFamily="34" charset="0"/>
              </a:rPr>
              <a:t>CHECKING IN </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“just being able to have that support bubble, rather than being locked in your own four walls”</a:t>
            </a:r>
            <a:endParaRPr lang="en-US" sz="1200" dirty="0">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64" name="Rectangle 63"/>
          <p:cNvSpPr/>
          <p:nvPr/>
        </p:nvSpPr>
        <p:spPr>
          <a:xfrm>
            <a:off x="1016596" y="7921852"/>
            <a:ext cx="2420037" cy="646331"/>
          </a:xfrm>
          <a:prstGeom prst="rect">
            <a:avLst/>
          </a:prstGeom>
        </p:spPr>
        <p:txBody>
          <a:bodyPr wrap="square">
            <a:spAutoFit/>
          </a:bodyPr>
          <a:lstStyle/>
          <a:p>
            <a:pPr lvl="0" algn="ctr"/>
            <a:r>
              <a:rPr lang="en-GB" sz="1200" b="1" dirty="0">
                <a:solidFill>
                  <a:srgbClr val="A3CE33"/>
                </a:solidFill>
                <a:latin typeface="Calibri Light" panose="020F0302020204030204" pitchFamily="34" charset="0"/>
                <a:cs typeface="Calibri Light" panose="020F0302020204030204" pitchFamily="34" charset="0"/>
              </a:rPr>
              <a:t>1:1 SCHOOLING IS BEST</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“I can’t get [child] to pick up a pencil without some encouragement”</a:t>
            </a:r>
          </a:p>
        </p:txBody>
      </p:sp>
      <p:sp>
        <p:nvSpPr>
          <p:cNvPr id="66" name="Rectangle 65"/>
          <p:cNvSpPr/>
          <p:nvPr/>
        </p:nvSpPr>
        <p:spPr>
          <a:xfrm>
            <a:off x="3965582" y="7762300"/>
            <a:ext cx="2428740" cy="830997"/>
          </a:xfrm>
          <a:prstGeom prst="rect">
            <a:avLst/>
          </a:prstGeom>
        </p:spPr>
        <p:txBody>
          <a:bodyPr wrap="square">
            <a:spAutoFit/>
          </a:bodyPr>
          <a:lstStyle/>
          <a:p>
            <a:pPr lvl="0" algn="ctr"/>
            <a:r>
              <a:rPr lang="en-GB" sz="1200" b="1" dirty="0">
                <a:solidFill>
                  <a:srgbClr val="A3CE33"/>
                </a:solidFill>
                <a:latin typeface="Calibri Light" panose="020F0302020204030204" pitchFamily="34" charset="0"/>
                <a:cs typeface="Calibri Light" panose="020F0302020204030204" pitchFamily="34" charset="0"/>
              </a:rPr>
              <a:t>ACCESS TO TECHNOLOGY</a:t>
            </a:r>
          </a:p>
          <a:p>
            <a:pPr lvl="0" algn="ctr"/>
            <a:r>
              <a:rPr lang="en-GB" sz="1200" dirty="0">
                <a:solidFill>
                  <a:schemeClr val="tx1">
                    <a:lumMod val="50000"/>
                    <a:lumOff val="50000"/>
                  </a:schemeClr>
                </a:solidFill>
                <a:latin typeface="Calibri Light" panose="020F0302020204030204" pitchFamily="34" charset="0"/>
                <a:cs typeface="Calibri Light" panose="020F0302020204030204" pitchFamily="34" charset="0"/>
              </a:rPr>
              <a:t>“I think the first thing to do is make sure everyone is able to access what they’re providing”</a:t>
            </a:r>
          </a:p>
        </p:txBody>
      </p:sp>
      <p:sp>
        <p:nvSpPr>
          <p:cNvPr id="14" name="Minus 13"/>
          <p:cNvSpPr/>
          <p:nvPr/>
        </p:nvSpPr>
        <p:spPr>
          <a:xfrm rot="18806775">
            <a:off x="2955522" y="3870383"/>
            <a:ext cx="434920" cy="295868"/>
          </a:xfrm>
          <a:prstGeom prst="mathMin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Minus 108"/>
          <p:cNvSpPr/>
          <p:nvPr/>
        </p:nvSpPr>
        <p:spPr>
          <a:xfrm rot="16200000">
            <a:off x="2525115" y="3719598"/>
            <a:ext cx="434920" cy="295868"/>
          </a:xfrm>
          <a:prstGeom prst="mathMin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Minus 109"/>
          <p:cNvSpPr/>
          <p:nvPr/>
        </p:nvSpPr>
        <p:spPr>
          <a:xfrm rot="13565067">
            <a:off x="2087741" y="3904829"/>
            <a:ext cx="434920" cy="295868"/>
          </a:xfrm>
          <a:prstGeom prst="mathMin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Minus 110"/>
          <p:cNvSpPr/>
          <p:nvPr/>
        </p:nvSpPr>
        <p:spPr>
          <a:xfrm rot="10800000">
            <a:off x="1913252" y="4336277"/>
            <a:ext cx="434920" cy="295868"/>
          </a:xfrm>
          <a:prstGeom prst="mathMin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Minus 111"/>
          <p:cNvSpPr/>
          <p:nvPr/>
        </p:nvSpPr>
        <p:spPr>
          <a:xfrm rot="18806775">
            <a:off x="2084987" y="4780345"/>
            <a:ext cx="434920" cy="295868"/>
          </a:xfrm>
          <a:prstGeom prst="mathMin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Parallelogram 14"/>
          <p:cNvSpPr/>
          <p:nvPr/>
        </p:nvSpPr>
        <p:spPr>
          <a:xfrm rot="577576">
            <a:off x="2992611" y="2339122"/>
            <a:ext cx="248675" cy="483298"/>
          </a:xfrm>
          <a:prstGeom prst="parallelogram">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Parallelogram 113"/>
          <p:cNvSpPr/>
          <p:nvPr/>
        </p:nvSpPr>
        <p:spPr>
          <a:xfrm rot="6557417" flipV="1">
            <a:off x="3035484" y="2558012"/>
            <a:ext cx="265030" cy="358538"/>
          </a:xfrm>
          <a:prstGeom prst="parallelogram">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p:nvSpPr>
        <p:spPr>
          <a:xfrm rot="5400000">
            <a:off x="2974886" y="2813054"/>
            <a:ext cx="646315" cy="298213"/>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16"/>
          <p:cNvSpPr/>
          <p:nvPr/>
        </p:nvSpPr>
        <p:spPr>
          <a:xfrm>
            <a:off x="3453910" y="7393898"/>
            <a:ext cx="306436" cy="1101919"/>
          </a:xfrm>
          <a:custGeom>
            <a:avLst/>
            <a:gdLst>
              <a:gd name="connsiteX0" fmla="*/ 19165 w 218341"/>
              <a:gd name="connsiteY0" fmla="*/ 0 h 898412"/>
              <a:gd name="connsiteX1" fmla="*/ 19165 w 218341"/>
              <a:gd name="connsiteY1" fmla="*/ 742384 h 898412"/>
              <a:gd name="connsiteX2" fmla="*/ 218341 w 218341"/>
              <a:gd name="connsiteY2" fmla="*/ 778598 h 898412"/>
            </a:gdLst>
            <a:ahLst/>
            <a:cxnLst>
              <a:cxn ang="0">
                <a:pos x="connsiteX0" y="connsiteY0"/>
              </a:cxn>
              <a:cxn ang="0">
                <a:pos x="connsiteX1" y="connsiteY1"/>
              </a:cxn>
              <a:cxn ang="0">
                <a:pos x="connsiteX2" y="connsiteY2"/>
              </a:cxn>
            </a:cxnLst>
            <a:rect l="l" t="t" r="r" b="b"/>
            <a:pathLst>
              <a:path w="218341" h="898412">
                <a:moveTo>
                  <a:pt x="19165" y="0"/>
                </a:moveTo>
                <a:cubicBezTo>
                  <a:pt x="2567" y="306309"/>
                  <a:pt x="-14031" y="612618"/>
                  <a:pt x="19165" y="742384"/>
                </a:cubicBezTo>
                <a:cubicBezTo>
                  <a:pt x="52361" y="872150"/>
                  <a:pt x="100646" y="998899"/>
                  <a:pt x="218341" y="778598"/>
                </a:cubicBezTo>
              </a:path>
            </a:pathLst>
          </a:custGeom>
          <a:noFill/>
          <a:ln w="73025" cmpd="sng">
            <a:solidFill>
              <a:srgbClr val="A3CE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Rectangle 115"/>
          <p:cNvSpPr/>
          <p:nvPr/>
        </p:nvSpPr>
        <p:spPr>
          <a:xfrm>
            <a:off x="-14816" y="112207"/>
            <a:ext cx="6872816" cy="661566"/>
          </a:xfrm>
          <a:prstGeom prst="rect">
            <a:avLst/>
          </a:prstGeom>
          <a:solidFill>
            <a:srgbClr val="9B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Title 1"/>
          <p:cNvSpPr txBox="1">
            <a:spLocks/>
          </p:cNvSpPr>
          <p:nvPr/>
        </p:nvSpPr>
        <p:spPr>
          <a:xfrm>
            <a:off x="255009" y="-61378"/>
            <a:ext cx="5915025" cy="102046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b="1" dirty="0">
                <a:solidFill>
                  <a:schemeClr val="bg1"/>
                </a:solidFill>
              </a:rPr>
              <a:t>INTERVIEWS: WHAT PEOPLE SAID</a:t>
            </a:r>
            <a:endParaRPr lang="en-GB" sz="4000" b="1" dirty="0">
              <a:solidFill>
                <a:schemeClr val="bg1"/>
              </a:solidFill>
            </a:endParaRPr>
          </a:p>
        </p:txBody>
      </p:sp>
      <p:pic>
        <p:nvPicPr>
          <p:cNvPr id="118" name="Picture 2" descr="https://imagine-id.org/wp-content/themes/imagine/images/logo.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86207" y="8678713"/>
            <a:ext cx="1932158" cy="366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333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7652779"/>
            <a:ext cx="6872816" cy="971148"/>
          </a:xfrm>
          <a:prstGeom prst="rect">
            <a:avLst/>
          </a:prstGeom>
          <a:solidFill>
            <a:srgbClr val="9B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14816" y="382031"/>
            <a:ext cx="6872816" cy="661566"/>
          </a:xfrm>
          <a:prstGeom prst="rect">
            <a:avLst/>
          </a:prstGeom>
          <a:solidFill>
            <a:srgbClr val="9BB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95989" y="7971271"/>
            <a:ext cx="6359644" cy="469638"/>
          </a:xfrm>
        </p:spPr>
        <p:txBody>
          <a:bodyPr>
            <a:noAutofit/>
          </a:bodyPr>
          <a:lstStyle/>
          <a:p>
            <a:br>
              <a:rPr lang="en-GB" sz="1400" dirty="0">
                <a:solidFill>
                  <a:schemeClr val="bg1"/>
                </a:solidFill>
              </a:rPr>
            </a:br>
            <a:r>
              <a:rPr lang="en-GB" sz="1400" dirty="0">
                <a:solidFill>
                  <a:schemeClr val="bg1"/>
                </a:solidFill>
              </a:rPr>
              <a:t>Our findings demonstrate the impact of COVID-19 on families caring for children with IDD. We are conducting a follow-up study to understand the long term consequences of COVID-19 on families taking part in this research.  </a:t>
            </a:r>
            <a:br>
              <a:rPr lang="en-GB" sz="1400" dirty="0">
                <a:solidFill>
                  <a:schemeClr val="bg1"/>
                </a:solidFill>
              </a:rPr>
            </a:br>
            <a:endParaRPr lang="en-GB" sz="2400" dirty="0">
              <a:solidFill>
                <a:schemeClr val="bg1"/>
              </a:solidFill>
            </a:endParaRPr>
          </a:p>
        </p:txBody>
      </p:sp>
      <p:sp>
        <p:nvSpPr>
          <p:cNvPr id="3" name="Content Placeholder 2"/>
          <p:cNvSpPr>
            <a:spLocks noGrp="1"/>
          </p:cNvSpPr>
          <p:nvPr>
            <p:ph idx="1"/>
          </p:nvPr>
        </p:nvSpPr>
        <p:spPr>
          <a:xfrm>
            <a:off x="1188276" y="1228911"/>
            <a:ext cx="5337783" cy="5801784"/>
          </a:xfrm>
        </p:spPr>
        <p:txBody>
          <a:bodyPr>
            <a:noAutofit/>
          </a:bodyPr>
          <a:lstStyle/>
          <a:p>
            <a:pPr marL="0" lvl="0" indent="0">
              <a:buNone/>
            </a:pPr>
            <a:r>
              <a:rPr lang="en-GB" sz="1700" b="1" dirty="0">
                <a:solidFill>
                  <a:srgbClr val="ED3C43"/>
                </a:solidFill>
                <a:latin typeface="+mj-lt"/>
              </a:rPr>
              <a:t>EMPOWER PARENTS AS EXPERTS</a:t>
            </a:r>
            <a:endParaRPr lang="en-GB" sz="1700" dirty="0">
              <a:solidFill>
                <a:srgbClr val="ED3C43"/>
              </a:solidFill>
              <a:latin typeface="+mj-lt"/>
            </a:endParaRPr>
          </a:p>
          <a:p>
            <a:pPr marL="0" lvl="0" indent="0">
              <a:buNone/>
            </a:pPr>
            <a:r>
              <a:rPr lang="en-GB" sz="1200" i="1" dirty="0">
                <a:solidFill>
                  <a:srgbClr val="ED3C43"/>
                </a:solidFill>
                <a:latin typeface="+mj-lt"/>
              </a:rPr>
              <a:t>Adapting existing coping strategies</a:t>
            </a:r>
            <a:r>
              <a:rPr lang="en-GB" sz="1200" i="1" dirty="0">
                <a:latin typeface="+mj-lt"/>
              </a:rPr>
              <a:t>:</a:t>
            </a:r>
            <a:r>
              <a:rPr lang="en-GB" sz="1200" dirty="0">
                <a:latin typeface="+mj-lt"/>
              </a:rPr>
              <a:t> Families were able to draw on their previous experience and coping strategies and were able to adapt these to the pandemic. </a:t>
            </a:r>
          </a:p>
          <a:p>
            <a:pPr marL="0" lvl="0" indent="0">
              <a:buNone/>
            </a:pPr>
            <a:r>
              <a:rPr lang="en-GB" sz="1200" i="1" dirty="0">
                <a:solidFill>
                  <a:srgbClr val="ED3C43"/>
                </a:solidFill>
                <a:latin typeface="+mj-lt"/>
              </a:rPr>
              <a:t>Guidance, with autonomy:</a:t>
            </a:r>
            <a:r>
              <a:rPr lang="en-GB" sz="1200" dirty="0">
                <a:solidFill>
                  <a:srgbClr val="ED3C43"/>
                </a:solidFill>
                <a:latin typeface="+mj-lt"/>
              </a:rPr>
              <a:t> </a:t>
            </a:r>
            <a:r>
              <a:rPr lang="en-GB" sz="1200" dirty="0">
                <a:latin typeface="+mj-lt"/>
              </a:rPr>
              <a:t>Parents are experts on their child’s needs. With support, parents were able integrate specialist care from multiple sources.</a:t>
            </a:r>
          </a:p>
          <a:p>
            <a:pPr marL="0" lvl="0" indent="0">
              <a:buNone/>
            </a:pPr>
            <a:endParaRPr lang="en-GB" sz="1200" dirty="0">
              <a:latin typeface="+mj-lt"/>
            </a:endParaRPr>
          </a:p>
          <a:p>
            <a:pPr marL="0" lvl="0" indent="0">
              <a:buNone/>
            </a:pPr>
            <a:r>
              <a:rPr lang="en-GB" sz="1700" b="1" dirty="0">
                <a:solidFill>
                  <a:srgbClr val="A3CE33"/>
                </a:solidFill>
                <a:latin typeface="+mj-lt"/>
              </a:rPr>
              <a:t>PROMOTE TAILORED DIGITAL INTERVENTION</a:t>
            </a:r>
            <a:endParaRPr lang="en-GB" sz="1700" dirty="0">
              <a:solidFill>
                <a:srgbClr val="A3CE33"/>
              </a:solidFill>
              <a:latin typeface="+mj-lt"/>
            </a:endParaRPr>
          </a:p>
          <a:p>
            <a:pPr marL="0" lvl="0" indent="0">
              <a:buNone/>
            </a:pPr>
            <a:r>
              <a:rPr lang="en-GB" sz="1200" i="1" dirty="0">
                <a:solidFill>
                  <a:srgbClr val="A3CE33"/>
                </a:solidFill>
                <a:latin typeface="+mj-lt"/>
              </a:rPr>
              <a:t>Hardware is a starting point, not a solution:</a:t>
            </a:r>
            <a:r>
              <a:rPr lang="en-GB" sz="1200" dirty="0">
                <a:latin typeface="+mj-lt"/>
              </a:rPr>
              <a:t> Access to technology is a starting point but these services need to be adapted to be inclusive, otherwise they may increase inequalities. Services need to approach parents directly to identify how support would be most appreciated.</a:t>
            </a:r>
          </a:p>
          <a:p>
            <a:pPr marL="0" lvl="0" indent="0">
              <a:buNone/>
            </a:pPr>
            <a:r>
              <a:rPr lang="en-GB" sz="1200" i="1" dirty="0">
                <a:solidFill>
                  <a:srgbClr val="A3CE33"/>
                </a:solidFill>
                <a:latin typeface="+mj-lt"/>
              </a:rPr>
              <a:t>Tele-medicine as complementary care delivery:</a:t>
            </a:r>
            <a:r>
              <a:rPr lang="en-GB" sz="1200" dirty="0">
                <a:solidFill>
                  <a:srgbClr val="A3CE33"/>
                </a:solidFill>
                <a:latin typeface="+mj-lt"/>
              </a:rPr>
              <a:t> </a:t>
            </a:r>
            <a:r>
              <a:rPr lang="en-GB" sz="1200" dirty="0">
                <a:latin typeface="+mj-lt"/>
              </a:rPr>
              <a:t>Some families enjoyed the flexibility of tele-medicine, but it was not an appropriate substitute for in-person  assessments. Parents felt it hard to communicate the complex needs of their child over the phone. Blended care will likely be the most appropriate approach.</a:t>
            </a:r>
          </a:p>
          <a:p>
            <a:pPr marL="0" lvl="0" indent="0">
              <a:buNone/>
            </a:pPr>
            <a:endParaRPr lang="en-GB" sz="1200" dirty="0">
              <a:latin typeface="+mj-lt"/>
            </a:endParaRPr>
          </a:p>
          <a:p>
            <a:pPr marL="0" lvl="0" indent="0">
              <a:buNone/>
            </a:pPr>
            <a:r>
              <a:rPr lang="en-GB" sz="1700" b="1" dirty="0">
                <a:solidFill>
                  <a:srgbClr val="396CB0"/>
                </a:solidFill>
                <a:latin typeface="+mj-lt"/>
              </a:rPr>
              <a:t>SUPPORT PARENT MENTAL HEALTH TO SUPPORT THE CHILD</a:t>
            </a:r>
            <a:endParaRPr lang="en-GB" sz="1700" dirty="0">
              <a:solidFill>
                <a:srgbClr val="396CB0"/>
              </a:solidFill>
              <a:latin typeface="+mj-lt"/>
            </a:endParaRPr>
          </a:p>
          <a:p>
            <a:pPr marL="0" lvl="0" indent="0">
              <a:buNone/>
            </a:pPr>
            <a:r>
              <a:rPr lang="en-GB" sz="1200" i="1" dirty="0">
                <a:solidFill>
                  <a:srgbClr val="396CB0"/>
                </a:solidFill>
                <a:latin typeface="+mj-lt"/>
              </a:rPr>
              <a:t>Fostering a sense of community</a:t>
            </a:r>
            <a:r>
              <a:rPr lang="en-GB" sz="1200" i="1" dirty="0">
                <a:latin typeface="+mj-lt"/>
              </a:rPr>
              <a:t>: </a:t>
            </a:r>
            <a:r>
              <a:rPr lang="en-GB" sz="1200" dirty="0">
                <a:latin typeface="+mj-lt"/>
              </a:rPr>
              <a:t>The parents we interviewed displayed great resilience, but this came as a detriment to their own mental health and wellbeing. Many described high levels of distress and being close to burn-out, unable to access respite care or specialised support. </a:t>
            </a:r>
          </a:p>
          <a:p>
            <a:pPr marL="0" lvl="0" indent="0">
              <a:buNone/>
            </a:pPr>
            <a:r>
              <a:rPr lang="en-GB" sz="1200" i="1" dirty="0">
                <a:solidFill>
                  <a:srgbClr val="396CB0"/>
                </a:solidFill>
                <a:latin typeface="+mj-lt"/>
              </a:rPr>
              <a:t>Short but regular check-ins</a:t>
            </a:r>
            <a:r>
              <a:rPr lang="en-GB" sz="1200" i="1" dirty="0">
                <a:latin typeface="+mj-lt"/>
              </a:rPr>
              <a:t>:</a:t>
            </a:r>
            <a:r>
              <a:rPr lang="en-GB" sz="1200" dirty="0">
                <a:latin typeface="+mj-lt"/>
              </a:rPr>
              <a:t> Regular check-ins with services and schools were perceived as helpful and supportive. </a:t>
            </a:r>
          </a:p>
          <a:p>
            <a:pPr marL="0" lvl="0" indent="0">
              <a:buNone/>
            </a:pPr>
            <a:r>
              <a:rPr lang="en-GB" sz="1200" i="1" dirty="0">
                <a:solidFill>
                  <a:srgbClr val="396CB0"/>
                </a:solidFill>
                <a:latin typeface="+mj-lt"/>
              </a:rPr>
              <a:t>School as respite: </a:t>
            </a:r>
            <a:r>
              <a:rPr lang="en-GB" sz="1200" i="1" dirty="0">
                <a:latin typeface="+mj-lt"/>
              </a:rPr>
              <a:t>S</a:t>
            </a:r>
            <a:r>
              <a:rPr lang="en-GB" sz="1200" dirty="0">
                <a:latin typeface="+mj-lt"/>
              </a:rPr>
              <a:t>chools provide respite and specialist education for IDD families. The re-opening of special schools and special educational need units within mainstream schools could help mitigate some of the negative mental health impacts on parents and IDD children. </a:t>
            </a:r>
          </a:p>
        </p:txBody>
      </p:sp>
      <p:pic>
        <p:nvPicPr>
          <p:cNvPr id="4" name="Picture 5" descr="https://imagine-id.org/wp-content/uploads/2020/07/coronavirus-5107805_640.png"/>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rot="16200000">
            <a:off x="321264" y="1046483"/>
            <a:ext cx="762657" cy="11693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https://imagine-id.org/wp-content/uploads/2020/07/coronavirus-5107805_640.png"/>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rot="5400000">
            <a:off x="280497" y="2450408"/>
            <a:ext cx="869241" cy="12420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imagine-id.org/wp-content/uploads/2020/07/coronavirus-5107805_640.png"/>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rot="5400000">
            <a:off x="287235" y="4798926"/>
            <a:ext cx="820387" cy="1266117"/>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255009" y="208446"/>
            <a:ext cx="5915025" cy="102046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b="1" dirty="0">
                <a:solidFill>
                  <a:schemeClr val="bg1"/>
                </a:solidFill>
              </a:rPr>
              <a:t>KEY FINDINGS</a:t>
            </a:r>
            <a:endParaRPr lang="en-GB" sz="4000" b="1" dirty="0">
              <a:solidFill>
                <a:schemeClr val="bg1"/>
              </a:solidFill>
            </a:endParaRPr>
          </a:p>
        </p:txBody>
      </p:sp>
      <p:pic>
        <p:nvPicPr>
          <p:cNvPr id="12" name="Picture 11" descr="https://imagine-id.org/wp-content/uploads/2020/07/coronavirus-5107805_640.png"/>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rot="5400000">
            <a:off x="8664354" y="3238465"/>
            <a:ext cx="1078578" cy="166458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imagine-id.org/wp-content/themes/imagine/images/logo.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16970" y="8698241"/>
            <a:ext cx="2161950" cy="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6472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1480</TotalTime>
  <Words>788</Words>
  <Application>Microsoft Office PowerPoint</Application>
  <PresentationFormat>On-screen Show (4:3)</PresentationFormat>
  <Paragraphs>100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 Our findings demonstrate the impact of COVID-19 on families caring for children with IDD. We are conducting a follow-up study to understand the long term consequences of COVID-19 on families taking part in this research.   </vt:lpstr>
    </vt:vector>
  </TitlesOfParts>
  <Company>University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Wolstencroft, Jeanne</dc:creator>
  <cp:lastModifiedBy>Wolstencroft, Jeanne</cp:lastModifiedBy>
  <cp:revision>45</cp:revision>
  <dcterms:created xsi:type="dcterms:W3CDTF">2021-03-18T13:29:47Z</dcterms:created>
  <dcterms:modified xsi:type="dcterms:W3CDTF">2021-03-31T15:22:34Z</dcterms:modified>
</cp:coreProperties>
</file>